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412" r:id="rId3"/>
    <p:sldId id="413" r:id="rId4"/>
    <p:sldId id="414" r:id="rId5"/>
    <p:sldId id="415" r:id="rId6"/>
    <p:sldId id="424" r:id="rId7"/>
    <p:sldId id="423" r:id="rId8"/>
    <p:sldId id="417" r:id="rId9"/>
    <p:sldId id="425" r:id="rId10"/>
    <p:sldId id="428" r:id="rId11"/>
    <p:sldId id="427" r:id="rId12"/>
    <p:sldId id="429" r:id="rId13"/>
    <p:sldId id="426" r:id="rId14"/>
    <p:sldId id="418" r:id="rId15"/>
    <p:sldId id="419" r:id="rId16"/>
    <p:sldId id="420" r:id="rId17"/>
    <p:sldId id="431" r:id="rId18"/>
    <p:sldId id="432" r:id="rId19"/>
    <p:sldId id="435" r:id="rId20"/>
    <p:sldId id="434" r:id="rId21"/>
    <p:sldId id="433" r:id="rId22"/>
    <p:sldId id="421" r:id="rId23"/>
    <p:sldId id="329" r:id="rId24"/>
  </p:sldIdLst>
  <p:sldSz cx="9144000" cy="6858000" type="screen4x3"/>
  <p:notesSz cx="6797675" cy="9926638"/>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6" userDrawn="1">
          <p15:clr>
            <a:srgbClr val="A4A3A4"/>
          </p15:clr>
        </p15:guide>
        <p15:guide id="2" pos="2157" userDrawn="1">
          <p15:clr>
            <a:srgbClr val="A4A3A4"/>
          </p15:clr>
        </p15:guide>
        <p15:guide id="3" orient="horz" pos="3127" userDrawn="1">
          <p15:clr>
            <a:srgbClr val="A4A3A4"/>
          </p15:clr>
        </p15:guide>
        <p15:guide id="4"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026937"/>
    <a:srgbClr val="95CA20"/>
    <a:srgbClr val="AFE13F"/>
    <a:srgbClr val="76C0D4"/>
    <a:srgbClr val="5F7901"/>
    <a:srgbClr val="7EA002"/>
    <a:srgbClr val="D9D9D9"/>
    <a:srgbClr val="3185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4660"/>
  </p:normalViewPr>
  <p:slideViewPr>
    <p:cSldViewPr>
      <p:cViewPr varScale="1">
        <p:scale>
          <a:sx n="70" d="100"/>
          <a:sy n="70" d="100"/>
        </p:scale>
        <p:origin x="142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3834" y="-84"/>
      </p:cViewPr>
      <p:guideLst>
        <p:guide orient="horz" pos="2886"/>
        <p:guide pos="2157"/>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5448" cy="496332"/>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sz="quarter" idx="1"/>
          </p:nvPr>
        </p:nvSpPr>
        <p:spPr>
          <a:xfrm>
            <a:off x="3850643" y="0"/>
            <a:ext cx="2945448" cy="496332"/>
          </a:xfrm>
          <a:prstGeom prst="rect">
            <a:avLst/>
          </a:prstGeom>
        </p:spPr>
        <p:txBody>
          <a:bodyPr vert="horz" lIns="91440" tIns="45720" rIns="91440" bIns="45720" rtlCol="0"/>
          <a:lstStyle>
            <a:lvl1pPr algn="r">
              <a:defRPr sz="1200"/>
            </a:lvl1pPr>
          </a:lstStyle>
          <a:p>
            <a:fld id="{3D569D54-63A8-4661-BED6-C80E6F3BEBF0}" type="datetimeFigureOut">
              <a:rPr lang="pl-PL" smtClean="0"/>
              <a:pPr/>
              <a:t>2019-06-14</a:t>
            </a:fld>
            <a:endParaRPr lang="pl-PL"/>
          </a:p>
        </p:txBody>
      </p:sp>
      <p:sp>
        <p:nvSpPr>
          <p:cNvPr id="4" name="Symbol zastępczy stopki 3"/>
          <p:cNvSpPr>
            <a:spLocks noGrp="1"/>
          </p:cNvSpPr>
          <p:nvPr>
            <p:ph type="ftr" sz="quarter" idx="2"/>
          </p:nvPr>
        </p:nvSpPr>
        <p:spPr>
          <a:xfrm>
            <a:off x="0" y="9428716"/>
            <a:ext cx="2945448" cy="496332"/>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p:cNvSpPr>
            <a:spLocks noGrp="1"/>
          </p:cNvSpPr>
          <p:nvPr>
            <p:ph type="sldNum" sz="quarter" idx="3"/>
          </p:nvPr>
        </p:nvSpPr>
        <p:spPr>
          <a:xfrm>
            <a:off x="3850643" y="9428716"/>
            <a:ext cx="2945448" cy="496332"/>
          </a:xfrm>
          <a:prstGeom prst="rect">
            <a:avLst/>
          </a:prstGeom>
        </p:spPr>
        <p:txBody>
          <a:bodyPr vert="horz" lIns="91440" tIns="45720" rIns="91440" bIns="45720" rtlCol="0" anchor="b"/>
          <a:lstStyle>
            <a:lvl1pPr algn="r">
              <a:defRPr sz="1200"/>
            </a:lvl1pPr>
          </a:lstStyle>
          <a:p>
            <a:fld id="{12751CB6-AAE6-4F13-BFF1-CDBEDF840C18}" type="slidenum">
              <a:rPr lang="pl-PL" smtClean="0"/>
              <a:pPr/>
              <a:t>‹#›</a:t>
            </a:fld>
            <a:endParaRPr lang="pl-PL"/>
          </a:p>
        </p:txBody>
      </p:sp>
    </p:spTree>
    <p:extLst>
      <p:ext uri="{BB962C8B-B14F-4D97-AF65-F5344CB8AC3E}">
        <p14:creationId xmlns:p14="http://schemas.microsoft.com/office/powerpoint/2010/main" val="2414302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AAC1F34-A98F-4314-B0BB-13483555CB5B}" type="datetimeFigureOut">
              <a:rPr lang="pl-PL" smtClean="0"/>
              <a:pPr/>
              <a:t>2019-06-14</a:t>
            </a:fld>
            <a:endParaRPr lang="pl-PL"/>
          </a:p>
        </p:txBody>
      </p:sp>
      <p:sp>
        <p:nvSpPr>
          <p:cNvPr id="4" name="Symbol zastępczy obrazu slajd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1" y="9428583"/>
            <a:ext cx="2945659" cy="496332"/>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5794BC3-64E2-4C9E-AE7F-1C74F16E8AD6}" type="slidenum">
              <a:rPr lang="pl-PL" smtClean="0"/>
              <a:pPr/>
              <a:t>‹#›</a:t>
            </a:fld>
            <a:endParaRPr lang="pl-PL"/>
          </a:p>
        </p:txBody>
      </p:sp>
    </p:spTree>
    <p:extLst>
      <p:ext uri="{BB962C8B-B14F-4D97-AF65-F5344CB8AC3E}">
        <p14:creationId xmlns:p14="http://schemas.microsoft.com/office/powerpoint/2010/main" val="638468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C5794BC3-64E2-4C9E-AE7F-1C74F16E8AD6}" type="slidenum">
              <a:rPr lang="pl-PL" smtClean="0"/>
              <a:pPr/>
              <a:t>13</a:t>
            </a:fld>
            <a:endParaRPr lang="pl-PL"/>
          </a:p>
        </p:txBody>
      </p:sp>
    </p:spTree>
    <p:extLst>
      <p:ext uri="{BB962C8B-B14F-4D97-AF65-F5344CB8AC3E}">
        <p14:creationId xmlns:p14="http://schemas.microsoft.com/office/powerpoint/2010/main" val="575903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19C9FAB9-179D-4116-B695-C4479EE4FB07}" type="datetimeFigureOut">
              <a:rPr lang="pl-PL" smtClean="0"/>
              <a:pPr/>
              <a:t>2019-06-14</a:t>
            </a:fld>
            <a:endParaRPr lang="pl-PL"/>
          </a:p>
        </p:txBody>
      </p:sp>
      <p:sp>
        <p:nvSpPr>
          <p:cNvPr id="5" name="Symbol zastępczy stopki 4"/>
          <p:cNvSpPr>
            <a:spLocks noGrp="1"/>
          </p:cNvSpPr>
          <p:nvPr>
            <p:ph type="ftr" sz="quarter" idx="11"/>
          </p:nvPr>
        </p:nvSpPr>
        <p:spPr/>
        <p:txBody>
          <a:bodyPr/>
          <a:lstStyle/>
          <a:p>
            <a:endParaRPr lang="pl-PL"/>
          </a:p>
        </p:txBody>
      </p:sp>
    </p:spTree>
  </p:cSld>
  <p:clrMapOvr>
    <a:masterClrMapping/>
  </p:clrMapOvr>
  <p:transition spd="med">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1071538" y="357174"/>
            <a:ext cx="7615262" cy="1143000"/>
          </a:xfrm>
        </p:spPr>
        <p:txBody>
          <a:bodyPr/>
          <a:lstStyle/>
          <a:p>
            <a:r>
              <a:rPr lang="pl-PL" dirty="0" smtClean="0"/>
              <a:t>Kliknij, aby edytować styl</a:t>
            </a:r>
            <a:endParaRPr lang="pl-PL" dirty="0"/>
          </a:p>
        </p:txBody>
      </p:sp>
      <p:sp>
        <p:nvSpPr>
          <p:cNvPr id="3" name="Symbol zastępczy zawartości 2"/>
          <p:cNvSpPr>
            <a:spLocks noGrp="1"/>
          </p:cNvSpPr>
          <p:nvPr>
            <p:ph idx="1"/>
          </p:nvPr>
        </p:nvSpPr>
        <p:spPr>
          <a:xfrm>
            <a:off x="1071538" y="1600200"/>
            <a:ext cx="7615262" cy="4525963"/>
          </a:xfrm>
        </p:spPr>
        <p:txBody>
          <a:bodyPr/>
          <a:lstStyle>
            <a:lvl1pPr algn="just">
              <a:defRPr/>
            </a:lvl1pPr>
            <a:lvl2pPr algn="just">
              <a:defRPr/>
            </a:lvl2pPr>
            <a:lvl3pPr algn="just">
              <a:defRPr/>
            </a:lvl3pPr>
            <a:lvl4pPr algn="just">
              <a:defRPr/>
            </a:lvl4pPr>
            <a:lvl5pPr algn="just">
              <a:defRPr/>
            </a:lvl5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19C9FAB9-179D-4116-B695-C4479EE4FB07}" type="datetimeFigureOut">
              <a:rPr lang="pl-PL" smtClean="0"/>
              <a:pPr/>
              <a:t>2019-06-14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26DD8FCD-8D0E-493F-A582-8FE538A0A3AB}" type="slidenum">
              <a:rPr lang="pl-PL" smtClean="0"/>
              <a:pPr/>
              <a:t>‹#›</a:t>
            </a:fld>
            <a:endParaRPr lang="pl-PL"/>
          </a:p>
        </p:txBody>
      </p:sp>
    </p:spTree>
  </p:cSld>
  <p:clrMapOvr>
    <a:masterClrMapping/>
  </p:clrMapOvr>
  <p:transition spd="med">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fld id="{19C9FAB9-179D-4116-B695-C4479EE4FB07}" type="datetimeFigureOut">
              <a:rPr lang="pl-PL" smtClean="0"/>
              <a:pPr/>
              <a:t>2019-06-14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p>
            <a:fld id="{26DD8FCD-8D0E-493F-A582-8FE538A0A3AB}" type="slidenum">
              <a:rPr lang="pl-PL" smtClean="0"/>
              <a:pPr/>
              <a:t>‹#›</a:t>
            </a:fld>
            <a:endParaRPr lang="pl-PL"/>
          </a:p>
        </p:txBody>
      </p:sp>
    </p:spTree>
  </p:cSld>
  <p:clrMapOvr>
    <a:masterClrMapping/>
  </p:clrMapOvr>
  <p:transition spd="med">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a:xfrm>
            <a:off x="457200" y="6356350"/>
            <a:ext cx="2133600" cy="365125"/>
          </a:xfrm>
          <a:prstGeom prst="rect">
            <a:avLst/>
          </a:prstGeom>
        </p:spPr>
        <p:txBody>
          <a:bodyPr/>
          <a:lstStyle/>
          <a:p>
            <a:fld id="{19C9FAB9-179D-4116-B695-C4479EE4FB07}" type="datetimeFigureOut">
              <a:rPr lang="pl-PL" smtClean="0"/>
              <a:pPr/>
              <a:t>2019-06-14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a:xfrm>
            <a:off x="6553200" y="6356350"/>
            <a:ext cx="2133600" cy="365125"/>
          </a:xfrm>
          <a:prstGeom prst="rect">
            <a:avLst/>
          </a:prstGeom>
        </p:spPr>
        <p:txBody>
          <a:bodyPr/>
          <a:lstStyle/>
          <a:p>
            <a:fld id="{26DD8FCD-8D0E-493F-A582-8FE538A0A3AB}" type="slidenum">
              <a:rPr lang="pl-PL" smtClean="0"/>
              <a:pPr/>
              <a:t>‹#›</a:t>
            </a:fld>
            <a:endParaRPr lang="pl-PL"/>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7" name="Obraz 26" descr="Obraz1.jpg"/>
          <p:cNvPicPr>
            <a:picLocks noChangeAspect="1"/>
          </p:cNvPicPr>
          <p:nvPr userDrawn="1"/>
        </p:nvPicPr>
        <p:blipFill>
          <a:blip r:embed="rId6" cstate="print"/>
          <a:srcRect t="123" r="7247" b="3027"/>
          <a:stretch>
            <a:fillRect/>
          </a:stretch>
        </p:blipFill>
        <p:spPr>
          <a:xfrm>
            <a:off x="0" y="0"/>
            <a:ext cx="9135532" cy="6858000"/>
          </a:xfrm>
          <a:prstGeom prst="rect">
            <a:avLst/>
          </a:prstGeom>
        </p:spPr>
      </p:pic>
      <p:sp>
        <p:nvSpPr>
          <p:cNvPr id="2" name="Symbol zastępczy tytułu 1"/>
          <p:cNvSpPr>
            <a:spLocks noGrp="1"/>
          </p:cNvSpPr>
          <p:nvPr>
            <p:ph type="title"/>
          </p:nvPr>
        </p:nvSpPr>
        <p:spPr>
          <a:xfrm>
            <a:off x="1000100" y="357174"/>
            <a:ext cx="7686700" cy="1143000"/>
          </a:xfrm>
          <a:prstGeom prst="rect">
            <a:avLst/>
          </a:prstGeom>
        </p:spPr>
        <p:txBody>
          <a:bodyPr vert="horz" lIns="91440" tIns="45720" rIns="91440" bIns="45720" rtlCol="0" anchor="ctr">
            <a:normAutofit/>
          </a:bodyPr>
          <a:lstStyle/>
          <a:p>
            <a:r>
              <a:rPr lang="pl-PL" dirty="0" smtClean="0"/>
              <a:t>Kliknij, aby edytować styl</a:t>
            </a:r>
            <a:endParaRPr lang="pl-PL" dirty="0"/>
          </a:p>
        </p:txBody>
      </p:sp>
      <p:sp>
        <p:nvSpPr>
          <p:cNvPr id="3" name="Symbol zastępczy tekstu 2"/>
          <p:cNvSpPr>
            <a:spLocks noGrp="1"/>
          </p:cNvSpPr>
          <p:nvPr>
            <p:ph type="body" idx="1"/>
          </p:nvPr>
        </p:nvSpPr>
        <p:spPr>
          <a:xfrm>
            <a:off x="1000100" y="1600200"/>
            <a:ext cx="7686700" cy="4525963"/>
          </a:xfrm>
          <a:prstGeom prst="rect">
            <a:avLst/>
          </a:prstGeom>
        </p:spPr>
        <p:txBody>
          <a:bodyPr vert="horz" lIns="91440" tIns="45720" rIns="91440" bIns="45720" rtlCol="0">
            <a:normAutofit/>
          </a:bodyPr>
          <a:lstStyle/>
          <a:p>
            <a:pPr lvl="0"/>
            <a:r>
              <a:rPr lang="pl-PL" dirty="0" smtClean="0"/>
              <a:t>Kliknij, aby edytować tekst</a:t>
            </a:r>
          </a:p>
          <a:p>
            <a:pPr lvl="1"/>
            <a:r>
              <a:rPr lang="pl-PL" dirty="0" smtClean="0"/>
              <a:t>Drugi poziom tekstu</a:t>
            </a:r>
          </a:p>
          <a:p>
            <a:pPr lvl="2"/>
            <a:r>
              <a:rPr lang="pl-PL" dirty="0" smtClean="0"/>
              <a:t>Trzeci poziom tekstu</a:t>
            </a:r>
          </a:p>
          <a:p>
            <a:pPr lvl="3"/>
            <a:r>
              <a:rPr lang="pl-PL" dirty="0" smtClean="0"/>
              <a:t>Czwarty poziom tekstu</a:t>
            </a:r>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dirty="0"/>
          </a:p>
        </p:txBody>
      </p:sp>
      <p:sp>
        <p:nvSpPr>
          <p:cNvPr id="23" name="pole tekstowe 22"/>
          <p:cNvSpPr txBox="1"/>
          <p:nvPr userDrawn="1"/>
        </p:nvSpPr>
        <p:spPr>
          <a:xfrm>
            <a:off x="214282" y="6473516"/>
            <a:ext cx="3857652" cy="307777"/>
          </a:xfrm>
          <a:prstGeom prst="rect">
            <a:avLst/>
          </a:prstGeom>
          <a:noFill/>
        </p:spPr>
        <p:txBody>
          <a:bodyPr wrap="square" rtlCol="0">
            <a:spAutoFit/>
          </a:bodyPr>
          <a:lstStyle/>
          <a:p>
            <a:r>
              <a:rPr lang="pl-PL" sz="1400" i="1" dirty="0" smtClean="0">
                <a:solidFill>
                  <a:srgbClr val="026937"/>
                </a:solidFill>
              </a:rPr>
              <a:t>Zainwestujmy razem w środowisko</a:t>
            </a:r>
            <a:endParaRPr lang="pl-PL" sz="1400" i="1" dirty="0">
              <a:solidFill>
                <a:srgbClr val="026937"/>
              </a:solidFill>
            </a:endParaRPr>
          </a:p>
        </p:txBody>
      </p:sp>
      <p:pic>
        <p:nvPicPr>
          <p:cNvPr id="24" name="Obraz 23" descr="Logotyp-02png.png"/>
          <p:cNvPicPr>
            <a:picLocks noChangeAspect="1"/>
          </p:cNvPicPr>
          <p:nvPr userDrawn="1"/>
        </p:nvPicPr>
        <p:blipFill>
          <a:blip r:embed="rId7" cstate="print"/>
          <a:stretch>
            <a:fillRect/>
          </a:stretch>
        </p:blipFill>
        <p:spPr>
          <a:xfrm>
            <a:off x="6600839" y="6305570"/>
            <a:ext cx="2095488" cy="440052"/>
          </a:xfrm>
          <a:prstGeom prst="rect">
            <a:avLst/>
          </a:prstGeom>
        </p:spPr>
      </p:pic>
      <p:pic>
        <p:nvPicPr>
          <p:cNvPr id="9" name="Obraz 8" descr="dekor2.png"/>
          <p:cNvPicPr>
            <a:picLocks noChangeAspect="1"/>
          </p:cNvPicPr>
          <p:nvPr userDrawn="1"/>
        </p:nvPicPr>
        <p:blipFill>
          <a:blip r:embed="rId8" cstate="print"/>
          <a:srcRect l="470" t="31482" b="38888"/>
          <a:stretch>
            <a:fillRect/>
          </a:stretch>
        </p:blipFill>
        <p:spPr>
          <a:xfrm>
            <a:off x="0" y="554638"/>
            <a:ext cx="937627" cy="94552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transition spd="med">
    <p:fade thruBlk="1"/>
  </p:transition>
  <p:timing>
    <p:tnLst>
      <p:par>
        <p:cTn id="1" dur="indefinite" restart="never" nodeType="tmRoot"/>
      </p:par>
    </p:tnLst>
  </p:timing>
  <p:txStyles>
    <p:titleStyle>
      <a:lvl1pPr algn="l" defTabSz="914400" rtl="0" eaLnBrk="1" latinLnBrk="0" hangingPunct="1">
        <a:spcBef>
          <a:spcPct val="0"/>
        </a:spcBef>
        <a:buNone/>
        <a:defRPr sz="4000" b="1" kern="1200">
          <a:solidFill>
            <a:schemeClr val="tx1"/>
          </a:solidFill>
          <a:latin typeface="+mj-lt"/>
          <a:ea typeface="+mj-ea"/>
          <a:cs typeface="+mj-cs"/>
        </a:defRPr>
      </a:lvl1pPr>
    </p:titleStyle>
    <p:bodyStyle>
      <a:lvl1pPr marL="342900" indent="-342900" algn="just" defTabSz="914400" rtl="0" eaLnBrk="1" latinLnBrk="0" hangingPunct="1">
        <a:spcBef>
          <a:spcPct val="20000"/>
        </a:spcBef>
        <a:buFont typeface="Arial" pitchFamily="34" charset="0"/>
        <a:buNone/>
        <a:defRPr sz="2000" kern="1200">
          <a:solidFill>
            <a:schemeClr val="tx1"/>
          </a:solidFill>
          <a:latin typeface="+mn-lt"/>
          <a:ea typeface="+mn-ea"/>
          <a:cs typeface="+mn-cs"/>
        </a:defRPr>
      </a:lvl1pPr>
      <a:lvl2pPr marL="742950" indent="-285750" algn="just"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just" defTabSz="914400" rtl="0" eaLnBrk="1" latinLnBrk="0" hangingPunct="1">
        <a:spcBef>
          <a:spcPct val="20000"/>
        </a:spcBef>
        <a:buSzPct val="70000"/>
        <a:buFont typeface="Courier New" pitchFamily="49" charset="0"/>
        <a:buChar char="o"/>
        <a:defRPr sz="2000" kern="1200">
          <a:solidFill>
            <a:schemeClr val="tx1"/>
          </a:solidFill>
          <a:latin typeface="+mn-lt"/>
          <a:ea typeface="+mn-ea"/>
          <a:cs typeface="+mn-cs"/>
        </a:defRPr>
      </a:lvl3pPr>
      <a:lvl4pPr marL="1600200" indent="-228600" algn="just"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rostokąt 10"/>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3074" name="Picture 2" descr="H:\Grupy\DL\FOTOLIA\Fotolia_65208503_M.jpg"/>
          <p:cNvPicPr>
            <a:picLocks noChangeAspect="1" noChangeArrowheads="1"/>
          </p:cNvPicPr>
          <p:nvPr/>
        </p:nvPicPr>
        <p:blipFill>
          <a:blip r:embed="rId2" cstate="print"/>
          <a:srcRect r="3760"/>
          <a:stretch>
            <a:fillRect/>
          </a:stretch>
        </p:blipFill>
        <p:spPr bwMode="auto">
          <a:xfrm>
            <a:off x="-1" y="-26637"/>
            <a:ext cx="9144001" cy="6357958"/>
          </a:xfrm>
          <a:prstGeom prst="rect">
            <a:avLst/>
          </a:prstGeom>
          <a:noFill/>
        </p:spPr>
      </p:pic>
      <p:sp>
        <p:nvSpPr>
          <p:cNvPr id="12" name="Prostokąt 11"/>
          <p:cNvSpPr/>
          <p:nvPr/>
        </p:nvSpPr>
        <p:spPr>
          <a:xfrm>
            <a:off x="0" y="2071678"/>
            <a:ext cx="9144000" cy="428628"/>
          </a:xfrm>
          <a:prstGeom prst="rect">
            <a:avLst/>
          </a:prstGeom>
          <a:solidFill>
            <a:schemeClr val="bg1">
              <a:lumMod val="95000"/>
              <a:alpha val="560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 name="Prostokąt 30"/>
          <p:cNvSpPr/>
          <p:nvPr/>
        </p:nvSpPr>
        <p:spPr>
          <a:xfrm>
            <a:off x="0" y="2681282"/>
            <a:ext cx="9144000" cy="1285884"/>
          </a:xfrm>
          <a:prstGeom prst="rect">
            <a:avLst/>
          </a:prstGeom>
          <a:solidFill>
            <a:schemeClr val="bg1">
              <a:lumMod val="75000"/>
              <a:alpha val="6313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 name="pole tekstowe 31"/>
          <p:cNvSpPr txBox="1"/>
          <p:nvPr/>
        </p:nvSpPr>
        <p:spPr>
          <a:xfrm>
            <a:off x="-204845" y="2895596"/>
            <a:ext cx="9077355" cy="369332"/>
          </a:xfrm>
          <a:prstGeom prst="rect">
            <a:avLst/>
          </a:prstGeom>
          <a:noFill/>
        </p:spPr>
        <p:txBody>
          <a:bodyPr wrap="square" rtlCol="0">
            <a:spAutoFit/>
          </a:bodyPr>
          <a:lstStyle/>
          <a:p>
            <a:pPr algn="r"/>
            <a:r>
              <a:rPr lang="pl-PL" sz="1800" dirty="0" smtClean="0"/>
              <a:t>Narodowy Fundusz Ochrony Środowiska i Gospodarki Wodnej</a:t>
            </a:r>
            <a:endParaRPr lang="pl-PL" sz="1800" dirty="0"/>
          </a:p>
        </p:txBody>
      </p:sp>
      <p:sp>
        <p:nvSpPr>
          <p:cNvPr id="33" name="pole tekstowe 32"/>
          <p:cNvSpPr txBox="1"/>
          <p:nvPr/>
        </p:nvSpPr>
        <p:spPr>
          <a:xfrm>
            <a:off x="179512" y="3284984"/>
            <a:ext cx="8784976" cy="830997"/>
          </a:xfrm>
          <a:prstGeom prst="rect">
            <a:avLst/>
          </a:prstGeom>
          <a:noFill/>
        </p:spPr>
        <p:txBody>
          <a:bodyPr wrap="square" rtlCol="0">
            <a:spAutoFit/>
          </a:bodyPr>
          <a:lstStyle/>
          <a:p>
            <a:pPr algn="r"/>
            <a:r>
              <a:rPr lang="pl-PL" sz="2400" b="1" noProof="1" smtClean="0">
                <a:solidFill>
                  <a:prstClr val="black"/>
                </a:solidFill>
                <a:ea typeface="+mj-ea"/>
                <a:cs typeface="+mj-cs"/>
              </a:rPr>
              <a:t>Wybrane zagadnienia z zakresu procedur zawierania umów</a:t>
            </a:r>
          </a:p>
          <a:p>
            <a:pPr algn="r"/>
            <a:r>
              <a:rPr lang="pl-PL" sz="2400" b="1" noProof="1">
                <a:solidFill>
                  <a:prstClr val="black"/>
                </a:solidFill>
                <a:ea typeface="+mj-ea"/>
                <a:cs typeface="+mj-cs"/>
              </a:rPr>
              <a:t>w</a:t>
            </a:r>
            <a:r>
              <a:rPr lang="pl-PL" sz="2400" b="1" noProof="1" smtClean="0">
                <a:solidFill>
                  <a:prstClr val="black"/>
                </a:solidFill>
                <a:ea typeface="+mj-ea"/>
                <a:cs typeface="+mj-cs"/>
              </a:rPr>
              <a:t> ramach Progamu Sokół</a:t>
            </a:r>
            <a:endParaRPr lang="pl-PL" sz="2400" dirty="0"/>
          </a:p>
        </p:txBody>
      </p:sp>
      <p:sp>
        <p:nvSpPr>
          <p:cNvPr id="34" name="Prostokąt 33"/>
          <p:cNvSpPr/>
          <p:nvPr/>
        </p:nvSpPr>
        <p:spPr>
          <a:xfrm>
            <a:off x="0" y="4000504"/>
            <a:ext cx="9144000" cy="428628"/>
          </a:xfrm>
          <a:prstGeom prst="rect">
            <a:avLst/>
          </a:prstGeom>
          <a:solidFill>
            <a:schemeClr val="bg1">
              <a:lumMod val="95000"/>
              <a:alpha val="560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 name="Prostokąt 34"/>
          <p:cNvSpPr/>
          <p:nvPr/>
        </p:nvSpPr>
        <p:spPr>
          <a:xfrm>
            <a:off x="-1" y="4429132"/>
            <a:ext cx="9144000" cy="285752"/>
          </a:xfrm>
          <a:prstGeom prst="rect">
            <a:avLst/>
          </a:prstGeom>
          <a:solidFill>
            <a:srgbClr val="F2F2F2">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 name="pole tekstowe 25"/>
          <p:cNvSpPr txBox="1"/>
          <p:nvPr/>
        </p:nvSpPr>
        <p:spPr>
          <a:xfrm>
            <a:off x="3286116" y="2092786"/>
            <a:ext cx="5500758" cy="400110"/>
          </a:xfrm>
          <a:prstGeom prst="rect">
            <a:avLst/>
          </a:prstGeom>
          <a:noFill/>
        </p:spPr>
        <p:txBody>
          <a:bodyPr wrap="square" rtlCol="0">
            <a:spAutoFit/>
          </a:bodyPr>
          <a:lstStyle/>
          <a:p>
            <a:r>
              <a:rPr lang="pl-PL" sz="2000" i="1" dirty="0" smtClean="0">
                <a:latin typeface="+mj-lt"/>
                <a:cs typeface="Arial" pitchFamily="34" charset="0"/>
              </a:rPr>
              <a:t>Z a i n w e s t u j m y   </a:t>
            </a:r>
            <a:r>
              <a:rPr lang="pl-PL" sz="2000" i="1" dirty="0" err="1" smtClean="0">
                <a:latin typeface="+mj-lt"/>
                <a:cs typeface="Arial" pitchFamily="34" charset="0"/>
              </a:rPr>
              <a:t>r</a:t>
            </a:r>
            <a:r>
              <a:rPr lang="pl-PL" sz="2000" i="1" dirty="0" smtClean="0">
                <a:latin typeface="+mj-lt"/>
                <a:cs typeface="Arial" pitchFamily="34" charset="0"/>
              </a:rPr>
              <a:t> a z e m   w   ś </a:t>
            </a:r>
            <a:r>
              <a:rPr lang="pl-PL" sz="2000" i="1" dirty="0" err="1" smtClean="0">
                <a:latin typeface="+mj-lt"/>
                <a:cs typeface="Arial" pitchFamily="34" charset="0"/>
              </a:rPr>
              <a:t>r</a:t>
            </a:r>
            <a:r>
              <a:rPr lang="pl-PL" sz="2000" i="1" dirty="0" smtClean="0">
                <a:latin typeface="+mj-lt"/>
                <a:cs typeface="Arial" pitchFamily="34" charset="0"/>
              </a:rPr>
              <a:t> o d o w i s k o</a:t>
            </a:r>
            <a:endParaRPr lang="pl-PL" sz="2000" i="1" dirty="0">
              <a:latin typeface="+mj-lt"/>
              <a:cs typeface="Arial" pitchFamily="34" charset="0"/>
            </a:endParaRPr>
          </a:p>
        </p:txBody>
      </p:sp>
      <p:pic>
        <p:nvPicPr>
          <p:cNvPr id="27" name="Obraz 26" descr="Logotyp-02png.png"/>
          <p:cNvPicPr>
            <a:picLocks noChangeAspect="1"/>
          </p:cNvPicPr>
          <p:nvPr/>
        </p:nvPicPr>
        <p:blipFill>
          <a:blip r:embed="rId3" cstate="print"/>
          <a:stretch>
            <a:fillRect/>
          </a:stretch>
        </p:blipFill>
        <p:spPr>
          <a:xfrm>
            <a:off x="6652976" y="6373324"/>
            <a:ext cx="2095488" cy="440052"/>
          </a:xfrm>
          <a:prstGeom prst="rect">
            <a:avLst/>
          </a:prstGeom>
        </p:spPr>
      </p:pic>
      <p:sp>
        <p:nvSpPr>
          <p:cNvPr id="13" name="Symbol zastępczy zawartości 2"/>
          <p:cNvSpPr txBox="1">
            <a:spLocks/>
          </p:cNvSpPr>
          <p:nvPr/>
        </p:nvSpPr>
        <p:spPr>
          <a:xfrm>
            <a:off x="4714876" y="4929198"/>
            <a:ext cx="4157634" cy="1000132"/>
          </a:xfrm>
          <a:prstGeom prst="rect">
            <a:avLst/>
          </a:prstGeom>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pl-PL" sz="2200" b="0" i="0" u="none" strike="noStrike" kern="1200" cap="none" spc="0" normalizeH="0" baseline="0" noProof="0" dirty="0">
              <a:ln>
                <a:noFill/>
              </a:ln>
              <a:effectLst/>
              <a:uLnTx/>
              <a:uFillTx/>
              <a:latin typeface="+mn-lt"/>
              <a:ea typeface="+mn-ea"/>
              <a:cs typeface="+mn-cs"/>
            </a:endParaRPr>
          </a:p>
        </p:txBody>
      </p:sp>
      <p:sp>
        <p:nvSpPr>
          <p:cNvPr id="16" name="Prostokąt 15"/>
          <p:cNvSpPr/>
          <p:nvPr/>
        </p:nvSpPr>
        <p:spPr>
          <a:xfrm>
            <a:off x="683568" y="5445224"/>
            <a:ext cx="4137095" cy="923330"/>
          </a:xfrm>
          <a:prstGeom prst="rect">
            <a:avLst/>
          </a:prstGeom>
        </p:spPr>
        <p:txBody>
          <a:bodyPr wrap="none">
            <a:spAutoFit/>
          </a:bodyPr>
          <a:lstStyle/>
          <a:p>
            <a:r>
              <a:rPr lang="pl-PL" b="1" dirty="0" smtClean="0">
                <a:cs typeface="Arial" pitchFamily="34" charset="0"/>
              </a:rPr>
              <a:t>Piotr Makuch</a:t>
            </a:r>
          </a:p>
          <a:p>
            <a:r>
              <a:rPr lang="pl-PL" b="1" dirty="0" smtClean="0">
                <a:cs typeface="Arial" pitchFamily="34" charset="0"/>
              </a:rPr>
              <a:t>Departament Kontroli </a:t>
            </a:r>
          </a:p>
          <a:p>
            <a:r>
              <a:rPr lang="pl-PL" b="1" dirty="0" smtClean="0">
                <a:cs typeface="Arial" pitchFamily="34" charset="0"/>
              </a:rPr>
              <a:t>Zamówień i Nieprawidłowości NFOŚiGW</a:t>
            </a:r>
            <a:endParaRPr lang="pl-PL" b="1"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1000"/>
                                        <p:tgtEl>
                                          <p:spTgt spid="33"/>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95975" y="476672"/>
            <a:ext cx="7615262" cy="1143000"/>
          </a:xfrm>
        </p:spPr>
        <p:txBody>
          <a:bodyPr>
            <a:normAutofit/>
          </a:bodyPr>
          <a:lstStyle/>
          <a:p>
            <a:r>
              <a:rPr lang="pl-PL" sz="2400" dirty="0"/>
              <a:t>Zasada równego </a:t>
            </a:r>
            <a:r>
              <a:rPr lang="pl-PL" sz="2400" dirty="0" smtClean="0"/>
              <a:t>traktowania (c.d.)</a:t>
            </a:r>
            <a:endParaRPr lang="pl-PL" sz="2400" dirty="0"/>
          </a:p>
        </p:txBody>
      </p:sp>
      <p:sp>
        <p:nvSpPr>
          <p:cNvPr id="3" name="Symbol zastępczy zawartości 2"/>
          <p:cNvSpPr>
            <a:spLocks noGrp="1"/>
          </p:cNvSpPr>
          <p:nvPr>
            <p:ph idx="1"/>
          </p:nvPr>
        </p:nvSpPr>
        <p:spPr>
          <a:xfrm>
            <a:off x="1071538" y="1916832"/>
            <a:ext cx="7615262" cy="4209331"/>
          </a:xfrm>
        </p:spPr>
        <p:txBody>
          <a:bodyPr>
            <a:normAutofit lnSpcReduction="10000"/>
          </a:bodyPr>
          <a:lstStyle/>
          <a:p>
            <a:pPr marL="457200" indent="-457200">
              <a:buFont typeface="+mj-lt"/>
              <a:buAutoNum type="arabicPeriod" startAt="5"/>
            </a:pPr>
            <a:r>
              <a:rPr lang="pl-PL" dirty="0"/>
              <a:t>W równy sposób winny być traktowane podmioty ubiegające się o zamówienie ze względu na siedzibę wykonawcy i jego właściwości. Wykonawcy krajowi mają takie same prawa jak wykonawcy spoza Polski</a:t>
            </a:r>
            <a:r>
              <a:rPr lang="pl-PL" dirty="0" smtClean="0"/>
              <a:t>.</a:t>
            </a:r>
          </a:p>
          <a:p>
            <a:pPr marL="457200" indent="-457200">
              <a:buFont typeface="+mj-lt"/>
              <a:buAutoNum type="arabicPeriod" startAt="5"/>
            </a:pPr>
            <a:r>
              <a:rPr lang="pl-PL" dirty="0" smtClean="0"/>
              <a:t>Wszyscy </a:t>
            </a:r>
            <a:r>
              <a:rPr lang="pl-PL" dirty="0"/>
              <a:t>wykonawcy muszą mieć zapewniony jednakowy, równoczesny dostęp do tych samych informacji o zamówieniu. Konieczne jest zapewnienie odpowiedniego poziomu upublicznienia informacji o zamówienia i jego warunkach. Co do zasady: im większe zamówienie tym szerszy zakres publikacji. Przy mniejszych zamówieniach, zamiast publicznego ogłoszenia, zamawiający może zaprosić wybranych wykonawców do udziału w postępowaniu. W przypadku prowadzenia negocjacji z wykonawcami: wszelkie wymagania, wyjaśnienia i informacje należy przekazywać wykonawcom na równych zasadach.</a:t>
            </a:r>
          </a:p>
          <a:p>
            <a:pPr marL="457200" indent="-457200">
              <a:buFont typeface="+mj-lt"/>
              <a:buAutoNum type="arabicPeriod" startAt="5"/>
            </a:pPr>
            <a:endParaRPr lang="pl-PL" dirty="0"/>
          </a:p>
        </p:txBody>
      </p:sp>
    </p:spTree>
    <p:extLst>
      <p:ext uri="{BB962C8B-B14F-4D97-AF65-F5344CB8AC3E}">
        <p14:creationId xmlns:p14="http://schemas.microsoft.com/office/powerpoint/2010/main" val="3298121621"/>
      </p:ext>
    </p:extLst>
  </p:cSld>
  <p:clrMapOvr>
    <a:masterClrMapping/>
  </p:clrMapOvr>
  <p:transition spd="med">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400" dirty="0" smtClean="0"/>
              <a:t>Zasada uczciwej konkurencji</a:t>
            </a:r>
            <a:endParaRPr lang="pl-PL" sz="2400" dirty="0"/>
          </a:p>
        </p:txBody>
      </p:sp>
      <p:sp>
        <p:nvSpPr>
          <p:cNvPr id="3" name="Symbol zastępczy zawartości 2"/>
          <p:cNvSpPr>
            <a:spLocks noGrp="1"/>
          </p:cNvSpPr>
          <p:nvPr>
            <p:ph idx="1"/>
          </p:nvPr>
        </p:nvSpPr>
        <p:spPr>
          <a:xfrm>
            <a:off x="251520" y="1628800"/>
            <a:ext cx="8712968" cy="4497363"/>
          </a:xfrm>
        </p:spPr>
        <p:txBody>
          <a:bodyPr>
            <a:noAutofit/>
          </a:bodyPr>
          <a:lstStyle/>
          <a:p>
            <a:r>
              <a:rPr lang="pl-PL" dirty="0"/>
              <a:t>	</a:t>
            </a:r>
            <a:r>
              <a:rPr lang="pl-PL" dirty="0" smtClean="0"/>
              <a:t>Uczciwa </a:t>
            </a:r>
            <a:r>
              <a:rPr lang="pl-PL" dirty="0"/>
              <a:t>konkurencja oznacza możliwość uzyskania zamówienia przez wielu odpowiednio wykwalifikowanych wykonawców, którzy działając zgodnie z prawem i dobrymi obyczajami mogą złożyć konkurencyjną </a:t>
            </a:r>
            <a:r>
              <a:rPr lang="pl-PL" dirty="0" smtClean="0"/>
              <a:t>ofertę. Wyraża się w szczególności poprzez:</a:t>
            </a:r>
          </a:p>
          <a:p>
            <a:pPr marL="457200" indent="-457200">
              <a:buAutoNum type="alphaLcParenR"/>
            </a:pPr>
            <a:r>
              <a:rPr lang="pl-PL" dirty="0" smtClean="0"/>
              <a:t>dopuszczenie </a:t>
            </a:r>
            <a:r>
              <a:rPr lang="pl-PL" dirty="0"/>
              <a:t>do udziału w postępowaniu wielu </a:t>
            </a:r>
            <a:r>
              <a:rPr lang="pl-PL" dirty="0" smtClean="0"/>
              <a:t>wykonawców (procedura otwarta lub zamknięta z minimalną liczną zaproszeń do złożenia ofert);</a:t>
            </a:r>
          </a:p>
          <a:p>
            <a:pPr marL="457200" indent="-457200">
              <a:buAutoNum type="alphaLcParenR"/>
            </a:pPr>
            <a:r>
              <a:rPr lang="pl-PL" dirty="0"/>
              <a:t>o</a:t>
            </a:r>
            <a:r>
              <a:rPr lang="pl-PL" dirty="0" smtClean="0"/>
              <a:t>kreślenie właściwych warunków udziału w postępowaniu - </a:t>
            </a:r>
            <a:r>
              <a:rPr lang="pl-PL" dirty="0"/>
              <a:t>opis sposobu dokonywania </a:t>
            </a:r>
            <a:r>
              <a:rPr lang="pl-PL" dirty="0" smtClean="0"/>
              <a:t>oceny tych warunków </a:t>
            </a:r>
            <a:r>
              <a:rPr lang="pl-PL" dirty="0"/>
              <a:t>powinien być związany z przedmiotem zamówienia oraz proporcjonalny do przedmiotu zamówienia</a:t>
            </a:r>
            <a:r>
              <a:rPr lang="pl-PL" dirty="0" smtClean="0"/>
              <a:t>. Ponadto opis taki powinien zapewnić udział </a:t>
            </a:r>
            <a:r>
              <a:rPr lang="pl-PL" dirty="0"/>
              <a:t>w postępowaniu </a:t>
            </a:r>
            <a:r>
              <a:rPr lang="pl-PL" dirty="0" smtClean="0"/>
              <a:t>tylko </a:t>
            </a:r>
            <a:r>
              <a:rPr lang="pl-PL" dirty="0"/>
              <a:t>wykonawcom wiarygodnym (wykluczenie wykonawców nie spełniających warunków udziału, którzy wyrządzili szkodę, z zakazem ubiegania się o zamówienie itp</a:t>
            </a:r>
            <a:r>
              <a:rPr lang="pl-PL" dirty="0" smtClean="0"/>
              <a:t>.);</a:t>
            </a:r>
          </a:p>
        </p:txBody>
      </p:sp>
    </p:spTree>
    <p:extLst>
      <p:ext uri="{BB962C8B-B14F-4D97-AF65-F5344CB8AC3E}">
        <p14:creationId xmlns:p14="http://schemas.microsoft.com/office/powerpoint/2010/main" val="3063623065"/>
      </p:ext>
    </p:extLst>
  </p:cSld>
  <p:clrMapOvr>
    <a:masterClrMapping/>
  </p:clrMapOvr>
  <p:transition spd="med">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z="2400" dirty="0"/>
              <a:t>Zasada uczciwej </a:t>
            </a:r>
            <a:r>
              <a:rPr lang="pl-PL" sz="2400" dirty="0" smtClean="0"/>
              <a:t>konkurencji (c.d.)</a:t>
            </a:r>
            <a:endParaRPr lang="pl-PL" sz="2400" dirty="0"/>
          </a:p>
        </p:txBody>
      </p:sp>
      <p:sp>
        <p:nvSpPr>
          <p:cNvPr id="3" name="Symbol zastępczy zawartości 2"/>
          <p:cNvSpPr>
            <a:spLocks noGrp="1"/>
          </p:cNvSpPr>
          <p:nvPr>
            <p:ph idx="1"/>
          </p:nvPr>
        </p:nvSpPr>
        <p:spPr/>
        <p:txBody>
          <a:bodyPr/>
          <a:lstStyle/>
          <a:p>
            <a:pPr marL="457200" indent="-457200">
              <a:buFont typeface="+mj-lt"/>
              <a:buAutoNum type="alphaLcParenR" startAt="3"/>
            </a:pPr>
            <a:r>
              <a:rPr lang="pl-PL" dirty="0" smtClean="0"/>
              <a:t>określenie </a:t>
            </a:r>
            <a:r>
              <a:rPr lang="pl-PL" dirty="0"/>
              <a:t>przedmiotu zamówienia w sposób umożliwiający wykonawcom przygotowanie konkurencyjnej oferty. Zamawiający przy formułowaniu zapisów SIWZ nie może posługiwać się sformułowaniami lub parametrami, które wskazywałby na konkretny wyrób, produkt, czy też wykonawcę. W przypadku braku możliwości innego opisu jak podanie znaków towarowych konieczne jest dopuszczenie produktów lub rozwiązań </a:t>
            </a:r>
            <a:r>
              <a:rPr lang="pl-PL" dirty="0" smtClean="0"/>
              <a:t>równoważnych;</a:t>
            </a:r>
          </a:p>
          <a:p>
            <a:pPr marL="457200" indent="-457200">
              <a:buFont typeface="+mj-lt"/>
              <a:buAutoNum type="alphaLcParenR" startAt="3"/>
            </a:pPr>
            <a:r>
              <a:rPr lang="pl-PL" dirty="0" smtClean="0"/>
              <a:t>ochronę </a:t>
            </a:r>
            <a:r>
              <a:rPr lang="pl-PL" dirty="0"/>
              <a:t>tajemnic handlowych </a:t>
            </a:r>
            <a:r>
              <a:rPr lang="pl-PL" dirty="0" smtClean="0"/>
              <a:t>wykonawców.</a:t>
            </a:r>
            <a:endParaRPr lang="pl-PL" dirty="0"/>
          </a:p>
          <a:p>
            <a:pPr marL="457200" indent="-457200">
              <a:buFont typeface="+mj-lt"/>
              <a:buAutoNum type="alphaLcParenR" startAt="3"/>
            </a:pPr>
            <a:endParaRPr lang="pl-PL" dirty="0"/>
          </a:p>
        </p:txBody>
      </p:sp>
    </p:spTree>
    <p:extLst>
      <p:ext uri="{BB962C8B-B14F-4D97-AF65-F5344CB8AC3E}">
        <p14:creationId xmlns:p14="http://schemas.microsoft.com/office/powerpoint/2010/main" val="1708016413"/>
      </p:ext>
    </p:extLst>
  </p:cSld>
  <p:clrMapOvr>
    <a:masterClrMapping/>
  </p:clrMapOvr>
  <p:transition spd="med">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1538" y="357174"/>
            <a:ext cx="7615262" cy="839578"/>
          </a:xfrm>
        </p:spPr>
        <p:txBody>
          <a:bodyPr>
            <a:normAutofit/>
          </a:bodyPr>
          <a:lstStyle/>
          <a:p>
            <a:r>
              <a:rPr lang="pl-PL" sz="2400" dirty="0" smtClean="0"/>
              <a:t>Zasada przejrzystości </a:t>
            </a:r>
            <a:endParaRPr lang="pl-PL" sz="2400" dirty="0"/>
          </a:p>
        </p:txBody>
      </p:sp>
      <p:sp>
        <p:nvSpPr>
          <p:cNvPr id="3" name="Symbol zastępczy zawartości 2"/>
          <p:cNvSpPr>
            <a:spLocks noGrp="1"/>
          </p:cNvSpPr>
          <p:nvPr>
            <p:ph idx="1"/>
          </p:nvPr>
        </p:nvSpPr>
        <p:spPr>
          <a:xfrm>
            <a:off x="179512" y="1196752"/>
            <a:ext cx="8784976" cy="5112568"/>
          </a:xfrm>
        </p:spPr>
        <p:txBody>
          <a:bodyPr>
            <a:noAutofit/>
          </a:bodyPr>
          <a:lstStyle/>
          <a:p>
            <a:pPr marL="0" indent="0"/>
            <a:r>
              <a:rPr lang="pl-PL" dirty="0"/>
              <a:t>P</a:t>
            </a:r>
            <a:r>
              <a:rPr lang="pl-PL" dirty="0" smtClean="0"/>
              <a:t>rowadzenie postępowania w sposób jawny, „</a:t>
            </a:r>
            <a:r>
              <a:rPr lang="pl-PL" dirty="0"/>
              <a:t>na oczach wykonawców”, </a:t>
            </a:r>
            <a:r>
              <a:rPr lang="pl-PL" dirty="0" smtClean="0"/>
              <a:t>z zachowaniem przejrzystych, </a:t>
            </a:r>
            <a:r>
              <a:rPr lang="pl-PL" dirty="0"/>
              <a:t>czyli </a:t>
            </a:r>
            <a:r>
              <a:rPr lang="pl-PL" dirty="0" smtClean="0"/>
              <a:t>jasnych </a:t>
            </a:r>
            <a:r>
              <a:rPr lang="pl-PL" dirty="0"/>
              <a:t>i </a:t>
            </a:r>
            <a:r>
              <a:rPr lang="pl-PL" dirty="0" smtClean="0"/>
              <a:t>jednoznacznych reguł gry</a:t>
            </a:r>
            <a:r>
              <a:rPr lang="pl-PL" dirty="0"/>
              <a:t> </a:t>
            </a:r>
            <a:r>
              <a:rPr lang="pl-PL" dirty="0" smtClean="0"/>
              <a:t>poprzez:</a:t>
            </a:r>
          </a:p>
          <a:p>
            <a:pPr marL="457200" indent="-457200">
              <a:buFont typeface="+mj-lt"/>
              <a:buAutoNum type="alphaLcParenR"/>
            </a:pPr>
            <a:r>
              <a:rPr lang="pl-PL" dirty="0"/>
              <a:t>jawność postępowania, </a:t>
            </a:r>
            <a:r>
              <a:rPr lang="pl-PL" dirty="0" smtClean="0"/>
              <a:t>rozumianą </a:t>
            </a:r>
            <a:r>
              <a:rPr lang="pl-PL" dirty="0"/>
              <a:t>jako dostęp wszystkich zainteresowanych, w szczególności uczestników postępowania, do związanych z nim </a:t>
            </a:r>
            <a:r>
              <a:rPr lang="pl-PL" dirty="0" smtClean="0"/>
              <a:t>informacji;</a:t>
            </a:r>
          </a:p>
          <a:p>
            <a:pPr marL="457200" indent="-457200">
              <a:buFont typeface="+mj-lt"/>
              <a:buAutoNum type="alphaLcParenR"/>
            </a:pPr>
            <a:r>
              <a:rPr lang="pl-PL" dirty="0"/>
              <a:t>u</a:t>
            </a:r>
            <a:r>
              <a:rPr lang="pl-PL" dirty="0" smtClean="0"/>
              <a:t>trwalenie (dokumentowanie) postępowania lub najważniejszych jego elementów. </a:t>
            </a:r>
            <a:r>
              <a:rPr lang="pl-PL" dirty="0"/>
              <a:t>Dotyczy to przede wszystkim określonych przez zamawiającego warunków zamówienia, ofert oraz uzasadnienia ewentualnych decyzji o wykluczeniu wykonawcy lub odrzuceniu </a:t>
            </a:r>
            <a:r>
              <a:rPr lang="pl-PL" dirty="0" smtClean="0"/>
              <a:t>oferty;</a:t>
            </a:r>
          </a:p>
          <a:p>
            <a:pPr marL="457200" indent="-457200">
              <a:buFont typeface="+mj-lt"/>
              <a:buAutoNum type="alphaLcParenR"/>
            </a:pPr>
            <a:r>
              <a:rPr lang="pl-PL" dirty="0" smtClean="0"/>
              <a:t>zachowanie </a:t>
            </a:r>
            <a:r>
              <a:rPr lang="pl-PL" dirty="0"/>
              <a:t>bezstronności i </a:t>
            </a:r>
            <a:r>
              <a:rPr lang="pl-PL" dirty="0" smtClean="0"/>
              <a:t>obiektywizmu</a:t>
            </a:r>
            <a:r>
              <a:rPr lang="pl-PL" dirty="0"/>
              <a:t> </a:t>
            </a:r>
            <a:r>
              <a:rPr lang="pl-PL" dirty="0" smtClean="0"/>
              <a:t>poprzez powierzenie czynności </a:t>
            </a:r>
            <a:r>
              <a:rPr lang="pl-PL" dirty="0"/>
              <a:t>związanych z postępowaniem </a:t>
            </a:r>
            <a:r>
              <a:rPr lang="pl-PL" dirty="0" smtClean="0"/>
              <a:t>osobom </a:t>
            </a:r>
            <a:r>
              <a:rPr lang="pl-PL" dirty="0"/>
              <a:t>odpowiednio wykwalifikowanym i </a:t>
            </a:r>
            <a:r>
              <a:rPr lang="pl-PL" dirty="0" smtClean="0"/>
              <a:t>niezależnym (oświadczenia tych osób). Poza tym oparcie się na obiektywnych cechach lub czynnikach przy formułowaniu opisu </a:t>
            </a:r>
            <a:r>
              <a:rPr lang="pl-PL" dirty="0"/>
              <a:t>warunków </a:t>
            </a:r>
            <a:r>
              <a:rPr lang="pl-PL" dirty="0" smtClean="0"/>
              <a:t>zamówienia, </a:t>
            </a:r>
            <a:r>
              <a:rPr lang="pl-PL" dirty="0"/>
              <a:t>jak i </a:t>
            </a:r>
            <a:r>
              <a:rPr lang="pl-PL" dirty="0" smtClean="0"/>
              <a:t>oceny </a:t>
            </a:r>
            <a:r>
              <a:rPr lang="pl-PL" dirty="0"/>
              <a:t>ich spełniania przez </a:t>
            </a:r>
            <a:r>
              <a:rPr lang="pl-PL" dirty="0" smtClean="0"/>
              <a:t>wykonawców, jak również zachowanie obiektywnych kryteriów (</a:t>
            </a:r>
            <a:r>
              <a:rPr lang="pl-PL" dirty="0"/>
              <a:t>zarówno </a:t>
            </a:r>
            <a:r>
              <a:rPr lang="pl-PL" dirty="0" smtClean="0"/>
              <a:t>kryteriów </a:t>
            </a:r>
            <a:r>
              <a:rPr lang="pl-PL" dirty="0"/>
              <a:t>kwalifikacji, jak i </a:t>
            </a:r>
            <a:r>
              <a:rPr lang="pl-PL" dirty="0" smtClean="0"/>
              <a:t>kryteriów </a:t>
            </a:r>
            <a:r>
              <a:rPr lang="pl-PL" dirty="0"/>
              <a:t>oceny ofert</a:t>
            </a:r>
            <a:r>
              <a:rPr lang="pl-PL" dirty="0" smtClean="0"/>
              <a:t>);</a:t>
            </a:r>
          </a:p>
          <a:p>
            <a:pPr marL="457200" indent="-457200">
              <a:buFont typeface="+mj-lt"/>
              <a:buAutoNum type="alphaLcParenR"/>
            </a:pPr>
            <a:r>
              <a:rPr lang="pl-PL" dirty="0"/>
              <a:t>przewidywalność decyzji zamawiającego </a:t>
            </a:r>
            <a:r>
              <a:rPr lang="pl-PL" dirty="0" smtClean="0"/>
              <a:t>.</a:t>
            </a:r>
          </a:p>
          <a:p>
            <a:pPr marL="457200" indent="-457200">
              <a:buFont typeface="+mj-lt"/>
              <a:buAutoNum type="alphaLcParenR"/>
            </a:pPr>
            <a:endParaRPr lang="pl-PL" dirty="0"/>
          </a:p>
        </p:txBody>
      </p:sp>
    </p:spTree>
    <p:extLst>
      <p:ext uri="{BB962C8B-B14F-4D97-AF65-F5344CB8AC3E}">
        <p14:creationId xmlns:p14="http://schemas.microsoft.com/office/powerpoint/2010/main" val="3445047160"/>
      </p:ext>
    </p:extLst>
  </p:cSld>
  <p:clrMapOvr>
    <a:masterClrMapping/>
  </p:clrMapOvr>
  <p:transition spd="med">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2400" dirty="0" smtClean="0"/>
              <a:t>Oświadczenie o transparentności wydatkowania środków</a:t>
            </a:r>
            <a:br>
              <a:rPr lang="pl-PL" sz="2400" dirty="0" smtClean="0"/>
            </a:br>
            <a:r>
              <a:rPr lang="pl-PL" sz="2400" dirty="0"/>
              <a:t> </a:t>
            </a:r>
            <a:r>
              <a:rPr lang="pl-PL" sz="2400" dirty="0" smtClean="0"/>
              <a:t>- pkt. 5.1. Generatora wniosków o dofinansowanie</a:t>
            </a:r>
            <a:endParaRPr lang="pl-PL" sz="2400" dirty="0"/>
          </a:p>
        </p:txBody>
      </p:sp>
      <p:sp>
        <p:nvSpPr>
          <p:cNvPr id="3" name="Symbol zastępczy zawartości 2"/>
          <p:cNvSpPr>
            <a:spLocks noGrp="1"/>
          </p:cNvSpPr>
          <p:nvPr>
            <p:ph idx="1"/>
          </p:nvPr>
        </p:nvSpPr>
        <p:spPr>
          <a:xfrm>
            <a:off x="1071538" y="1772816"/>
            <a:ext cx="7615262" cy="4353347"/>
          </a:xfrm>
        </p:spPr>
        <p:txBody>
          <a:bodyPr/>
          <a:lstStyle/>
          <a:p>
            <a:r>
              <a:rPr lang="pl-PL" dirty="0" smtClean="0"/>
              <a:t>	Oświadczam</a:t>
            </a:r>
            <a:r>
              <a:rPr lang="pl-PL" dirty="0"/>
              <a:t>, że w trakcie realizacji umowy dotacji/pożyczki (pod warunkiem uzyskania dofinansowania ze środków NFOŚiGW) dotyczącej przedsięwzięcia pt. </a:t>
            </a:r>
            <a:r>
              <a:rPr lang="pl-PL" dirty="0" smtClean="0"/>
              <a:t>&lt;&lt; nazwa przedsięwzięcia &gt;&gt;, </a:t>
            </a:r>
            <a:r>
              <a:rPr lang="pl-PL" dirty="0"/>
              <a:t>będę zawierał umowy z Wykonawcami dla zadań objętych przedsięwzięciem, zgodnie z przepisami ustawy z dnia 29 stycznia 2004 r. Prawo zamówień publicznych (Dz. U. z 2010 r. Nr 113, poz. 759) w przypadku, gdy wymóg jej stosowania wynika z tej ustawy. </a:t>
            </a:r>
            <a:endParaRPr lang="pl-PL" dirty="0" smtClean="0"/>
          </a:p>
          <a:p>
            <a:r>
              <a:rPr lang="pl-PL" dirty="0" smtClean="0"/>
              <a:t>	</a:t>
            </a:r>
            <a:endParaRPr lang="pl-PL" sz="1000" dirty="0" smtClean="0"/>
          </a:p>
          <a:p>
            <a:r>
              <a:rPr lang="pl-PL" dirty="0" smtClean="0"/>
              <a:t>	Zawierając </a:t>
            </a:r>
            <a:r>
              <a:rPr lang="pl-PL" dirty="0"/>
              <a:t>umowy z Wykonawcami dla zadań objętych przedsięwzięciem, do których nie ma zastosowania ustawa </a:t>
            </a:r>
            <a:r>
              <a:rPr lang="pl-PL" dirty="0" err="1"/>
              <a:t>Pzp</a:t>
            </a:r>
            <a:r>
              <a:rPr lang="pl-PL" dirty="0"/>
              <a:t>, przy dokonywaniu procedury wyboru Wykonawcy zobowiązuję się przestrzegać zasad równego traktowania, uczciwej konkurencji i przejrzystości, w szczególności polegających na: </a:t>
            </a:r>
          </a:p>
          <a:p>
            <a:endParaRPr lang="pl-PL" dirty="0"/>
          </a:p>
        </p:txBody>
      </p:sp>
    </p:spTree>
    <p:extLst>
      <p:ext uri="{BB962C8B-B14F-4D97-AF65-F5344CB8AC3E}">
        <p14:creationId xmlns:p14="http://schemas.microsoft.com/office/powerpoint/2010/main" val="2740540423"/>
      </p:ext>
    </p:extLst>
  </p:cSld>
  <p:clrMapOvr>
    <a:masterClrMapping/>
  </p:clrMapOvr>
  <p:transition spd="med">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2400" dirty="0"/>
              <a:t>Oświadczenie o transparentności wydatkowania środków</a:t>
            </a:r>
            <a:br>
              <a:rPr lang="pl-PL" sz="2400" dirty="0"/>
            </a:br>
            <a:r>
              <a:rPr lang="pl-PL" sz="2400" dirty="0"/>
              <a:t> - pkt. 5.1. Generatora wniosków o </a:t>
            </a:r>
            <a:r>
              <a:rPr lang="pl-PL" sz="2400" dirty="0" smtClean="0"/>
              <a:t>dofinansowanie (c.d.)</a:t>
            </a:r>
            <a:endParaRPr lang="pl-PL" sz="2400" dirty="0"/>
          </a:p>
        </p:txBody>
      </p:sp>
      <p:sp>
        <p:nvSpPr>
          <p:cNvPr id="3" name="Symbol zastępczy zawartości 2"/>
          <p:cNvSpPr>
            <a:spLocks noGrp="1"/>
          </p:cNvSpPr>
          <p:nvPr>
            <p:ph idx="1"/>
          </p:nvPr>
        </p:nvSpPr>
        <p:spPr>
          <a:xfrm>
            <a:off x="539552" y="1600200"/>
            <a:ext cx="8147248" cy="4525963"/>
          </a:xfrm>
        </p:spPr>
        <p:txBody>
          <a:bodyPr>
            <a:normAutofit lnSpcReduction="10000"/>
          </a:bodyPr>
          <a:lstStyle/>
          <a:p>
            <a:pPr marL="457200" indent="-457200">
              <a:buFont typeface="+mj-lt"/>
              <a:buAutoNum type="alphaLcParenR"/>
            </a:pPr>
            <a:r>
              <a:rPr lang="pl-PL" dirty="0" smtClean="0"/>
              <a:t>upublicznieniu </a:t>
            </a:r>
            <a:r>
              <a:rPr lang="pl-PL" dirty="0"/>
              <a:t>ogłoszenia o zamówieniu poprzez jego zamieszczenie: w miejscu publicznie dostępnym w siedzibie Wnioskodawcy albo na własnej lub innej ogólnodostępnej stronie internetowej lub w prasie albo poprzez wysłanie zaproszenia do złożenia oferty do co najmniej 3 potencjalnych wykonawców, o ile na rynku istnieje trzech potencjalnych wykonawców danego zamówienia;</a:t>
            </a:r>
          </a:p>
          <a:p>
            <a:pPr marL="457200" lvl="0" indent="-457200">
              <a:buFont typeface="+mj-lt"/>
              <a:buAutoNum type="alphaLcParenR"/>
            </a:pPr>
            <a:r>
              <a:rPr lang="pl-PL" dirty="0"/>
              <a:t>stosowaniu do całego procesu wyboru wykonawcy obiektywnych i takich samych dla wszystkich wykonawców wymagań, takiej samej weryfikacji ich spełniania oraz konsekwencji w ich egzekwowaniu, a także takich samych kryteriów oceny złożonych przez nich ofert;</a:t>
            </a:r>
          </a:p>
          <a:p>
            <a:pPr marL="457200" lvl="0" indent="-457200">
              <a:buFont typeface="+mj-lt"/>
              <a:buAutoNum type="alphaLcParenR"/>
            </a:pPr>
            <a:r>
              <a:rPr lang="pl-PL" dirty="0"/>
              <a:t>dokumentowaniu procesu wyboru poprzez posiadanie co najmniej: kopii ogłoszenia lub kopii zaproszeń do złożenia ofert, oferty lub ofert wykonawców i informacji o wyniku postępowania;</a:t>
            </a:r>
          </a:p>
          <a:p>
            <a:pPr marL="457200" lvl="0" indent="-457200">
              <a:buFont typeface="+mj-lt"/>
              <a:buAutoNum type="alphaLcParenR"/>
            </a:pPr>
            <a:r>
              <a:rPr lang="pl-PL" dirty="0"/>
              <a:t>pisemności umowy.   </a:t>
            </a:r>
          </a:p>
          <a:p>
            <a:endParaRPr lang="pl-PL" dirty="0"/>
          </a:p>
          <a:p>
            <a:endParaRPr lang="pl-PL" dirty="0"/>
          </a:p>
        </p:txBody>
      </p:sp>
    </p:spTree>
    <p:extLst>
      <p:ext uri="{BB962C8B-B14F-4D97-AF65-F5344CB8AC3E}">
        <p14:creationId xmlns:p14="http://schemas.microsoft.com/office/powerpoint/2010/main" val="969277374"/>
      </p:ext>
    </p:extLst>
  </p:cSld>
  <p:clrMapOvr>
    <a:masterClrMapping/>
  </p:clrMapOvr>
  <p:transition spd="med">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2400" dirty="0"/>
              <a:t>Oświadczenie o transparentności wydatkowania środków</a:t>
            </a:r>
            <a:br>
              <a:rPr lang="pl-PL" sz="2400" dirty="0"/>
            </a:br>
            <a:r>
              <a:rPr lang="pl-PL" sz="2400" dirty="0"/>
              <a:t> - pkt. 5.1. Generatora wniosków o dofinansowanie (c.d.)</a:t>
            </a:r>
          </a:p>
        </p:txBody>
      </p:sp>
      <p:sp>
        <p:nvSpPr>
          <p:cNvPr id="3" name="Symbol zastępczy zawartości 2"/>
          <p:cNvSpPr>
            <a:spLocks noGrp="1"/>
          </p:cNvSpPr>
          <p:nvPr>
            <p:ph idx="1"/>
          </p:nvPr>
        </p:nvSpPr>
        <p:spPr/>
        <p:txBody>
          <a:bodyPr/>
          <a:lstStyle/>
          <a:p>
            <a:r>
              <a:rPr lang="pl-PL" dirty="0" smtClean="0"/>
              <a:t>	</a:t>
            </a:r>
          </a:p>
          <a:p>
            <a:r>
              <a:rPr lang="pl-PL" dirty="0"/>
              <a:t>	</a:t>
            </a:r>
            <a:r>
              <a:rPr lang="pl-PL" dirty="0" smtClean="0"/>
              <a:t>W </a:t>
            </a:r>
            <a:r>
              <a:rPr lang="pl-PL" dirty="0"/>
              <a:t>przypadku, gdy przy zawieraniu umów nie będzie możliwe wypełnienie wszystkich powyższych zasad, przedstawię uzasadnienie wskazujące na faktyczne przesłanki, o obiektywnym charakterze i niezależne ode mnie, jakie wówczas zaistniały.</a:t>
            </a:r>
          </a:p>
          <a:p>
            <a:r>
              <a:rPr lang="pl-PL" dirty="0" smtClean="0"/>
              <a:t>	</a:t>
            </a:r>
          </a:p>
          <a:p>
            <a:r>
              <a:rPr lang="pl-PL" dirty="0"/>
              <a:t>	</a:t>
            </a:r>
            <a:r>
              <a:rPr lang="pl-PL" dirty="0" smtClean="0"/>
              <a:t>Mam </a:t>
            </a:r>
            <a:r>
              <a:rPr lang="pl-PL" dirty="0"/>
              <a:t>świadomość, że nie wypełnienie tych zasad, może skutkować uznaniem całości lub części wydatków za niekwalifikowane /nie podlegające dofinansowaniu. </a:t>
            </a:r>
          </a:p>
        </p:txBody>
      </p:sp>
    </p:spTree>
    <p:extLst>
      <p:ext uri="{BB962C8B-B14F-4D97-AF65-F5344CB8AC3E}">
        <p14:creationId xmlns:p14="http://schemas.microsoft.com/office/powerpoint/2010/main" val="2092754520"/>
      </p:ext>
    </p:extLst>
  </p:cSld>
  <p:clrMapOvr>
    <a:masterClrMapping/>
  </p:clrMapOvr>
  <p:transition spd="med">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1538" y="357174"/>
            <a:ext cx="7615262" cy="695562"/>
          </a:xfrm>
        </p:spPr>
        <p:txBody>
          <a:bodyPr>
            <a:normAutofit/>
          </a:bodyPr>
          <a:lstStyle/>
          <a:p>
            <a:r>
              <a:rPr lang="pl-PL" sz="2400" dirty="0" smtClean="0"/>
              <a:t>Przykładowe postanowienia dot. konfliktu interesów</a:t>
            </a:r>
            <a:endParaRPr lang="pl-PL" sz="2400" dirty="0"/>
          </a:p>
        </p:txBody>
      </p:sp>
      <p:sp>
        <p:nvSpPr>
          <p:cNvPr id="3" name="Symbol zastępczy zawartości 2"/>
          <p:cNvSpPr>
            <a:spLocks noGrp="1"/>
          </p:cNvSpPr>
          <p:nvPr>
            <p:ph idx="1"/>
          </p:nvPr>
        </p:nvSpPr>
        <p:spPr>
          <a:xfrm>
            <a:off x="323528" y="1268760"/>
            <a:ext cx="8363272" cy="4857403"/>
          </a:xfrm>
        </p:spPr>
        <p:txBody>
          <a:bodyPr>
            <a:normAutofit/>
          </a:bodyPr>
          <a:lstStyle/>
          <a:p>
            <a:r>
              <a:rPr lang="pl-PL" dirty="0"/>
              <a:t>W celu uniknięcia konfliktu interesów</a:t>
            </a:r>
            <a:r>
              <a:rPr lang="pl-PL" dirty="0" smtClean="0"/>
              <a:t>:</a:t>
            </a:r>
          </a:p>
          <a:p>
            <a:r>
              <a:rPr lang="pl-PL" dirty="0" smtClean="0"/>
              <a:t>a) w </a:t>
            </a:r>
            <a:r>
              <a:rPr lang="pl-PL" dirty="0"/>
              <a:t>przypadku beneficjenta, który nie jest zamawiającym w rozumieniu </a:t>
            </a:r>
            <a:r>
              <a:rPr lang="pl-PL" dirty="0" err="1" smtClean="0"/>
              <a:t>Pzp</a:t>
            </a:r>
            <a:r>
              <a:rPr lang="pl-PL" dirty="0" smtClean="0"/>
              <a:t>, zamówienia </a:t>
            </a:r>
            <a:r>
              <a:rPr lang="pl-PL" dirty="0"/>
              <a:t>nie mogą być udzielane podmiotom powiązanym z nim </a:t>
            </a:r>
            <a:r>
              <a:rPr lang="pl-PL" dirty="0" smtClean="0"/>
              <a:t>osobowo lub </a:t>
            </a:r>
            <a:r>
              <a:rPr lang="pl-PL" dirty="0"/>
              <a:t>kapitałowo, z wyłączeniem zamówień </a:t>
            </a:r>
            <a:r>
              <a:rPr lang="pl-PL" dirty="0" smtClean="0"/>
              <a:t>sektorowych i udzielania zamówień dodatkowych lub uzupełniających. W wyjątkowym </a:t>
            </a:r>
            <a:r>
              <a:rPr lang="pl-PL" dirty="0"/>
              <a:t>przypadku, w którym umożliwienie podmiotowi </a:t>
            </a:r>
            <a:r>
              <a:rPr lang="pl-PL" dirty="0" smtClean="0"/>
              <a:t>powiązanemu wzięcia </a:t>
            </a:r>
            <a:r>
              <a:rPr lang="pl-PL" dirty="0"/>
              <a:t>udziału w postępowaniu jest uzasadnione ze względu na </a:t>
            </a:r>
            <a:r>
              <a:rPr lang="pl-PL" dirty="0" smtClean="0"/>
              <a:t>specyfikę zamówienia, instytucja będąca stroną umowy może </a:t>
            </a:r>
            <a:r>
              <a:rPr lang="pl-PL" dirty="0"/>
              <a:t>wyrazić zgodę na wyłączenie zakazu w </a:t>
            </a:r>
            <a:r>
              <a:rPr lang="pl-PL" dirty="0" smtClean="0"/>
              <a:t>odniesieniu do </a:t>
            </a:r>
            <a:r>
              <a:rPr lang="pl-PL" dirty="0"/>
              <a:t>danego postępowania przed jego </a:t>
            </a:r>
            <a:r>
              <a:rPr lang="pl-PL" dirty="0" smtClean="0"/>
              <a:t>przeprowadzeniem;</a:t>
            </a:r>
            <a:endParaRPr lang="pl-PL" dirty="0"/>
          </a:p>
          <a:p>
            <a:r>
              <a:rPr lang="pl-PL" dirty="0"/>
              <a:t>b) osoby wykonujące w imieniu zamawiającego czynności związane z procedurą </a:t>
            </a:r>
            <a:r>
              <a:rPr lang="pl-PL" dirty="0" smtClean="0"/>
              <a:t>wyboru wykonawcy</a:t>
            </a:r>
            <a:r>
              <a:rPr lang="pl-PL" dirty="0"/>
              <a:t>, w tym biorące udział w procesie oceny ofert, nie mogą być </a:t>
            </a:r>
            <a:r>
              <a:rPr lang="pl-PL" dirty="0" smtClean="0"/>
              <a:t>powiązane osobowo </a:t>
            </a:r>
            <a:r>
              <a:rPr lang="pl-PL" dirty="0"/>
              <a:t>lub kapitałowo z wykonawcami, którzy złożyli oferty. Powinny być to </a:t>
            </a:r>
            <a:r>
              <a:rPr lang="pl-PL" dirty="0" smtClean="0"/>
              <a:t>osoby bezstronne </a:t>
            </a:r>
            <a:r>
              <a:rPr lang="pl-PL" dirty="0"/>
              <a:t>i obiektywne.</a:t>
            </a:r>
          </a:p>
        </p:txBody>
      </p:sp>
    </p:spTree>
    <p:extLst>
      <p:ext uri="{BB962C8B-B14F-4D97-AF65-F5344CB8AC3E}">
        <p14:creationId xmlns:p14="http://schemas.microsoft.com/office/powerpoint/2010/main" val="2225927181"/>
      </p:ext>
    </p:extLst>
  </p:cSld>
  <p:clrMapOvr>
    <a:masterClrMapping/>
  </p:clrMapOvr>
  <p:transition spd="med">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1538" y="357174"/>
            <a:ext cx="7615262" cy="839578"/>
          </a:xfrm>
        </p:spPr>
        <p:txBody>
          <a:bodyPr>
            <a:normAutofit/>
          </a:bodyPr>
          <a:lstStyle/>
          <a:p>
            <a:r>
              <a:rPr lang="pl-PL" sz="2400" dirty="0" smtClean="0"/>
              <a:t>Przykładowe </a:t>
            </a:r>
            <a:r>
              <a:rPr lang="pl-PL" sz="2400" dirty="0"/>
              <a:t>postanowienia </a:t>
            </a:r>
            <a:r>
              <a:rPr lang="pl-PL" sz="2400" dirty="0" smtClean="0"/>
              <a:t>dot</a:t>
            </a:r>
            <a:r>
              <a:rPr lang="pl-PL" sz="2400" dirty="0"/>
              <a:t>. konfliktu interesów (c.d.)</a:t>
            </a:r>
          </a:p>
        </p:txBody>
      </p:sp>
      <p:sp>
        <p:nvSpPr>
          <p:cNvPr id="3" name="Symbol zastępczy zawartości 2"/>
          <p:cNvSpPr>
            <a:spLocks noGrp="1"/>
          </p:cNvSpPr>
          <p:nvPr>
            <p:ph idx="1"/>
          </p:nvPr>
        </p:nvSpPr>
        <p:spPr>
          <a:xfrm>
            <a:off x="179512" y="1196752"/>
            <a:ext cx="8784976" cy="5040560"/>
          </a:xfrm>
        </p:spPr>
        <p:txBody>
          <a:bodyPr>
            <a:noAutofit/>
          </a:bodyPr>
          <a:lstStyle/>
          <a:p>
            <a:r>
              <a:rPr lang="pl-PL" sz="1900" dirty="0" smtClean="0"/>
              <a:t>	Przez </a:t>
            </a:r>
            <a:r>
              <a:rPr lang="pl-PL" sz="1900" dirty="0"/>
              <a:t>powiązania kapitałowe lub osobowe rozumie się wzajemne powiązania </a:t>
            </a:r>
            <a:r>
              <a:rPr lang="pl-PL" sz="1900" dirty="0" smtClean="0"/>
              <a:t>między beneficjentem </a:t>
            </a:r>
            <a:r>
              <a:rPr lang="pl-PL" sz="1900" dirty="0"/>
              <a:t>lub osobami upoważnionymi do zaciągania zobowiązań w </a:t>
            </a:r>
            <a:r>
              <a:rPr lang="pl-PL" sz="1900" dirty="0" smtClean="0"/>
              <a:t>imieniu beneficjenta </a:t>
            </a:r>
            <a:r>
              <a:rPr lang="pl-PL" sz="1900" dirty="0"/>
              <a:t>lub osobami wykonującymi w imieniu beneficjenta czynności </a:t>
            </a:r>
            <a:r>
              <a:rPr lang="pl-PL" sz="1900" dirty="0" smtClean="0"/>
              <a:t>związane z </a:t>
            </a:r>
            <a:r>
              <a:rPr lang="pl-PL" sz="1900" dirty="0"/>
              <a:t>przeprowadzeniem procedury wyboru wykonawcy a wykonawcą, </a:t>
            </a:r>
            <a:r>
              <a:rPr lang="pl-PL" sz="1900" dirty="0" smtClean="0"/>
              <a:t>polegające w </a:t>
            </a:r>
            <a:r>
              <a:rPr lang="pl-PL" sz="1900" dirty="0"/>
              <a:t>szczególności na:</a:t>
            </a:r>
          </a:p>
          <a:p>
            <a:r>
              <a:rPr lang="pl-PL" sz="1900" dirty="0"/>
              <a:t>a) uczestniczeniu w spółce jako wspólnik spółki cywilnej lub spółki osobowej,</a:t>
            </a:r>
          </a:p>
          <a:p>
            <a:r>
              <a:rPr lang="pl-PL" sz="1900" dirty="0"/>
              <a:t>b) posiadaniu co najmniej 10% udziałów lub akcji, o ile niższy próg nie </a:t>
            </a:r>
            <a:r>
              <a:rPr lang="pl-PL" sz="1900" dirty="0" smtClean="0"/>
              <a:t>wynika z </a:t>
            </a:r>
            <a:r>
              <a:rPr lang="pl-PL" sz="1900" dirty="0"/>
              <a:t>przepisów </a:t>
            </a:r>
            <a:r>
              <a:rPr lang="pl-PL" sz="1900" dirty="0" smtClean="0"/>
              <a:t>prawa,</a:t>
            </a:r>
            <a:endParaRPr lang="pl-PL" sz="1900" dirty="0"/>
          </a:p>
          <a:p>
            <a:r>
              <a:rPr lang="pl-PL" sz="1900" dirty="0"/>
              <a:t>c) pełnieniu funkcji członka organu nadzorczego lub zarządzającego, prokurenta,</a:t>
            </a:r>
          </a:p>
          <a:p>
            <a:r>
              <a:rPr lang="pl-PL" sz="1900" dirty="0"/>
              <a:t>pełnomocnika,</a:t>
            </a:r>
          </a:p>
          <a:p>
            <a:r>
              <a:rPr lang="pl-PL" sz="1900" dirty="0"/>
              <a:t>d) pozostawaniu w związku małżeńskim, w stosunku pokrewieństwa lub </a:t>
            </a:r>
            <a:r>
              <a:rPr lang="pl-PL" sz="1900" dirty="0" smtClean="0"/>
              <a:t>powinowactwa w </a:t>
            </a:r>
            <a:r>
              <a:rPr lang="pl-PL" sz="1900" dirty="0"/>
              <a:t>linii prostej, pokrewieństwa drugiego stopnia lub powinowactwa drugiego </a:t>
            </a:r>
            <a:r>
              <a:rPr lang="pl-PL" sz="1900" dirty="0" smtClean="0"/>
              <a:t>stopnia w </a:t>
            </a:r>
            <a:r>
              <a:rPr lang="pl-PL" sz="1900" dirty="0"/>
              <a:t>linii bocznej lub w stosunku przysposobienia, opieki lub kurateli.</a:t>
            </a:r>
          </a:p>
          <a:p>
            <a:r>
              <a:rPr lang="pl-PL" sz="1900" dirty="0" smtClean="0"/>
              <a:t>	W </a:t>
            </a:r>
            <a:r>
              <a:rPr lang="pl-PL" sz="1900" dirty="0"/>
              <a:t>przypadku, gdy instytucja będąca stroną umowy o dofinansowanie </a:t>
            </a:r>
            <a:r>
              <a:rPr lang="pl-PL" sz="1900" dirty="0" smtClean="0"/>
              <a:t>stwierdzi udzielenie </a:t>
            </a:r>
            <a:r>
              <a:rPr lang="pl-PL" sz="1900" dirty="0"/>
              <a:t>zamówienia podmiotowi </a:t>
            </a:r>
            <a:r>
              <a:rPr lang="pl-PL" sz="1900" dirty="0" smtClean="0"/>
              <a:t>powiązanemu może odmówić wypłaty przyznanego dofinansowania.</a:t>
            </a:r>
            <a:endParaRPr lang="pl-PL" sz="1900" dirty="0"/>
          </a:p>
        </p:txBody>
      </p:sp>
    </p:spTree>
    <p:extLst>
      <p:ext uri="{BB962C8B-B14F-4D97-AF65-F5344CB8AC3E}">
        <p14:creationId xmlns:p14="http://schemas.microsoft.com/office/powerpoint/2010/main" val="3523175850"/>
      </p:ext>
    </p:extLst>
  </p:cSld>
  <p:clrMapOvr>
    <a:masterClrMapping/>
  </p:clrMapOvr>
  <p:transition spd="med">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9552" y="357174"/>
            <a:ext cx="8424936" cy="695562"/>
          </a:xfrm>
        </p:spPr>
        <p:txBody>
          <a:bodyPr>
            <a:normAutofit fontScale="90000"/>
          </a:bodyPr>
          <a:lstStyle/>
          <a:p>
            <a:r>
              <a:rPr lang="pl-PL" sz="2400" dirty="0" smtClean="0"/>
              <a:t>Przykładowe przesłanki do dokonania zlecenia bez konieczności zachowania procedury konkurencyjnej</a:t>
            </a:r>
            <a:endParaRPr lang="pl-PL" sz="2400" dirty="0"/>
          </a:p>
        </p:txBody>
      </p:sp>
      <p:sp>
        <p:nvSpPr>
          <p:cNvPr id="3" name="Symbol zastępczy zawartości 2"/>
          <p:cNvSpPr>
            <a:spLocks noGrp="1"/>
          </p:cNvSpPr>
          <p:nvPr>
            <p:ph idx="1"/>
          </p:nvPr>
        </p:nvSpPr>
        <p:spPr>
          <a:xfrm>
            <a:off x="179512" y="1196752"/>
            <a:ext cx="8784976" cy="4929411"/>
          </a:xfrm>
        </p:spPr>
        <p:txBody>
          <a:bodyPr>
            <a:noAutofit/>
          </a:bodyPr>
          <a:lstStyle/>
          <a:p>
            <a:pPr marL="457200" indent="-457200">
              <a:buFont typeface="+mj-lt"/>
              <a:buAutoNum type="alphaLcParenR"/>
            </a:pPr>
            <a:r>
              <a:rPr lang="pl-PL" sz="1900" dirty="0" smtClean="0"/>
              <a:t>w </a:t>
            </a:r>
            <a:r>
              <a:rPr lang="pl-PL" sz="1900" dirty="0"/>
              <a:t>wyniku przeprowadzenia procedury </a:t>
            </a:r>
            <a:r>
              <a:rPr lang="pl-PL" sz="1900" dirty="0" smtClean="0"/>
              <a:t>konkurencyjnej </a:t>
            </a:r>
            <a:r>
              <a:rPr lang="pl-PL" sz="1900" dirty="0"/>
              <a:t>nie wpłynęła </a:t>
            </a:r>
            <a:r>
              <a:rPr lang="pl-PL" sz="1900" dirty="0" smtClean="0"/>
              <a:t>żadna oferta</a:t>
            </a:r>
            <a:r>
              <a:rPr lang="pl-PL" sz="1900" dirty="0"/>
              <a:t>, lub wpłynęły tylko oferty podlegające odrzuceniu, albo wszyscy </a:t>
            </a:r>
            <a:r>
              <a:rPr lang="pl-PL" sz="1900" dirty="0" smtClean="0"/>
              <a:t>wykonawcy zostali </a:t>
            </a:r>
            <a:r>
              <a:rPr lang="pl-PL" sz="1900" dirty="0"/>
              <a:t>wykluczeni z postępowania lub nie spełnili warunków udziału w postępowaniu</a:t>
            </a:r>
            <a:r>
              <a:rPr lang="pl-PL" sz="1900" dirty="0" smtClean="0"/>
              <a:t>, pod </a:t>
            </a:r>
            <a:r>
              <a:rPr lang="pl-PL" sz="1900" dirty="0"/>
              <a:t>warunkiem, że pierwotne warunki zamówienia nie zostały w istotny </a:t>
            </a:r>
            <a:r>
              <a:rPr lang="pl-PL" sz="1900" dirty="0" smtClean="0"/>
              <a:t>sposób zmienione, </a:t>
            </a:r>
          </a:p>
          <a:p>
            <a:pPr marL="457200" indent="-457200">
              <a:buFont typeface="+mj-lt"/>
              <a:buAutoNum type="alphaLcParenR"/>
            </a:pPr>
            <a:r>
              <a:rPr lang="pl-PL" sz="1900" dirty="0" smtClean="0"/>
              <a:t>zamówienie </a:t>
            </a:r>
            <a:r>
              <a:rPr lang="pl-PL" sz="1900" dirty="0"/>
              <a:t>może być zrealizowane tylko przez jednego wykonawcę z </a:t>
            </a:r>
            <a:r>
              <a:rPr lang="pl-PL" sz="1900" dirty="0" smtClean="0"/>
              <a:t>jednego z </a:t>
            </a:r>
            <a:r>
              <a:rPr lang="pl-PL" sz="1900" dirty="0"/>
              <a:t>następujących powodów:</a:t>
            </a:r>
          </a:p>
          <a:p>
            <a:pPr marL="0" indent="0"/>
            <a:r>
              <a:rPr lang="pl-PL" sz="1900" dirty="0"/>
              <a:t>i. brak konkurencji ze względów technicznych o obiektywnym charakterze,</a:t>
            </a:r>
          </a:p>
          <a:p>
            <a:pPr marL="0" indent="0"/>
            <a:r>
              <a:rPr lang="pl-PL" sz="1900" dirty="0"/>
              <a:t>ii. przedmiot zamówienia jest objęty ochroną praw wyłącznych, w tym </a:t>
            </a:r>
            <a:r>
              <a:rPr lang="pl-PL" sz="1900" dirty="0" smtClean="0"/>
              <a:t>praw własności </a:t>
            </a:r>
            <a:r>
              <a:rPr lang="pl-PL" sz="1900" dirty="0"/>
              <a:t>intelektualnej.</a:t>
            </a:r>
          </a:p>
          <a:p>
            <a:pPr marL="0" indent="0"/>
            <a:r>
              <a:rPr lang="pl-PL" sz="1900" dirty="0"/>
              <a:t>Wyłączenie może być zastosowane, o ile nie istnieje rozwiązanie alternatywne </a:t>
            </a:r>
            <a:r>
              <a:rPr lang="pl-PL" sz="1900" dirty="0" smtClean="0"/>
              <a:t>lub zastępcze</a:t>
            </a:r>
            <a:r>
              <a:rPr lang="pl-PL" sz="1900" dirty="0"/>
              <a:t>, a brak konkurencji nie jest wynikiem sztucznego zawężania </a:t>
            </a:r>
            <a:r>
              <a:rPr lang="pl-PL" sz="1900" dirty="0" smtClean="0"/>
              <a:t>parametrów zamówienia.</a:t>
            </a:r>
          </a:p>
          <a:p>
            <a:pPr marL="457200" indent="-457200">
              <a:buFont typeface="+mj-lt"/>
              <a:buAutoNum type="alphaLcParenR" startAt="3"/>
            </a:pPr>
            <a:r>
              <a:rPr lang="pl-PL" sz="1900" dirty="0" smtClean="0"/>
              <a:t>ze </a:t>
            </a:r>
            <a:r>
              <a:rPr lang="pl-PL" sz="1900" dirty="0"/>
              <a:t>względu na pilną potrzebę udzielenia zamówienia niewynikającą z </a:t>
            </a:r>
            <a:r>
              <a:rPr lang="pl-PL" sz="1900" dirty="0" smtClean="0"/>
              <a:t>przyczyn </a:t>
            </a:r>
            <a:r>
              <a:rPr lang="pl-PL" sz="1900" dirty="0"/>
              <a:t>leżących po stronie zamawiającego, której wcześniej nie można było </a:t>
            </a:r>
            <a:r>
              <a:rPr lang="pl-PL" sz="1900" dirty="0" smtClean="0"/>
              <a:t>przewidzieć nie </a:t>
            </a:r>
            <a:r>
              <a:rPr lang="pl-PL" sz="1900" dirty="0"/>
              <a:t>można zachować terminów </a:t>
            </a:r>
            <a:r>
              <a:rPr lang="pl-PL" sz="1900" dirty="0" smtClean="0"/>
              <a:t>takich jak dla procedury konkurencyjnej;</a:t>
            </a:r>
          </a:p>
        </p:txBody>
      </p:sp>
    </p:spTree>
    <p:extLst>
      <p:ext uri="{BB962C8B-B14F-4D97-AF65-F5344CB8AC3E}">
        <p14:creationId xmlns:p14="http://schemas.microsoft.com/office/powerpoint/2010/main" val="2193076899"/>
      </p:ext>
    </p:extLst>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1538" y="476672"/>
            <a:ext cx="7615262" cy="1008112"/>
          </a:xfrm>
        </p:spPr>
        <p:txBody>
          <a:bodyPr>
            <a:normAutofit/>
          </a:bodyPr>
          <a:lstStyle/>
          <a:p>
            <a:pPr algn="ctr"/>
            <a:r>
              <a:rPr lang="pl-PL" sz="2400" dirty="0" smtClean="0"/>
              <a:t>Wymagania dot. realizacji przedsięwzięcia w obszarze zawierania umów wskazane w umowie o dofinansowanie</a:t>
            </a:r>
            <a:endParaRPr lang="pl-PL" sz="2400" dirty="0"/>
          </a:p>
        </p:txBody>
      </p:sp>
      <p:sp>
        <p:nvSpPr>
          <p:cNvPr id="3" name="Symbol zastępczy zawartości 2"/>
          <p:cNvSpPr>
            <a:spLocks noGrp="1"/>
          </p:cNvSpPr>
          <p:nvPr>
            <p:ph idx="1"/>
          </p:nvPr>
        </p:nvSpPr>
        <p:spPr>
          <a:xfrm>
            <a:off x="611560" y="1772816"/>
            <a:ext cx="8075240" cy="4353347"/>
          </a:xfrm>
        </p:spPr>
        <p:txBody>
          <a:bodyPr>
            <a:normAutofit fontScale="92500" lnSpcReduction="10000"/>
          </a:bodyPr>
          <a:lstStyle/>
          <a:p>
            <a:pPr marL="0" indent="0"/>
            <a:r>
              <a:rPr lang="pl-PL" sz="2400" dirty="0"/>
              <a:t>Beneficjent przy realizacji przedsięwzięcia zobowiązany jest do stosowania przepisów ustawy z dnia 29 stycznia 2004 r.  Prawo zamówień publicznych (t. j.: Dz. U. z </a:t>
            </a:r>
            <a:r>
              <a:rPr lang="pl-PL" sz="2400" dirty="0" smtClean="0"/>
              <a:t>2015 </a:t>
            </a:r>
            <a:r>
              <a:rPr lang="pl-PL" sz="2400" dirty="0"/>
              <a:t>r. poz. </a:t>
            </a:r>
            <a:r>
              <a:rPr lang="pl-PL" sz="2400" dirty="0" smtClean="0"/>
              <a:t>2164 z </a:t>
            </a:r>
            <a:r>
              <a:rPr lang="pl-PL" sz="2400" dirty="0" err="1" smtClean="0"/>
              <a:t>późn</a:t>
            </a:r>
            <a:r>
              <a:rPr lang="pl-PL" sz="2400" dirty="0"/>
              <a:t>. zm.), zwanej dalej ustawą </a:t>
            </a:r>
            <a:r>
              <a:rPr lang="pl-PL" sz="2400" dirty="0" err="1"/>
              <a:t>Pzp</a:t>
            </a:r>
            <a:r>
              <a:rPr lang="pl-PL" sz="2400" dirty="0"/>
              <a:t>, w przypadku gdy jest </a:t>
            </a:r>
            <a:r>
              <a:rPr lang="pl-PL" sz="2400" dirty="0" smtClean="0"/>
              <a:t>zamawiającym w </a:t>
            </a:r>
            <a:r>
              <a:rPr lang="pl-PL" sz="2400" dirty="0"/>
              <a:t>rozumieniu art. 3 ust. 1 jej przepisów w tym, gdy spełnione są przesłanki, o których mowa w art. 3 ust. 1 pkt 5 tejże ustawy</a:t>
            </a:r>
            <a:r>
              <a:rPr lang="pl-PL" sz="2400" dirty="0" smtClean="0"/>
              <a:t>.</a:t>
            </a:r>
          </a:p>
          <a:p>
            <a:pPr marL="0" indent="0"/>
            <a:r>
              <a:rPr lang="pl-PL" sz="2400" dirty="0" smtClean="0"/>
              <a:t> </a:t>
            </a:r>
          </a:p>
          <a:p>
            <a:pPr marL="0" indent="0"/>
            <a:r>
              <a:rPr lang="pl-PL" sz="2400" dirty="0" smtClean="0"/>
              <a:t>W </a:t>
            </a:r>
            <a:r>
              <a:rPr lang="pl-PL" sz="2400" dirty="0"/>
              <a:t>przypadku, gdy Beneficjent nie jest zamawiającym, o którym mowa powyżej, przy udzielaniu zamówień zobowiązany jest do stosowania zasad równego traktowania, uczciwej konkurencji i przejrzystości, o których mowa w art. 3 ust. 3 ustawy </a:t>
            </a:r>
            <a:r>
              <a:rPr lang="pl-PL" sz="2400" dirty="0" err="1"/>
              <a:t>Pzp</a:t>
            </a:r>
            <a:r>
              <a:rPr lang="pl-PL" sz="2400" dirty="0"/>
              <a:t>, a także do zawierania umów w formie pisemnej (chyba, że dla danej czynności zastrzeżona jest inna szczególna forma).</a:t>
            </a:r>
            <a:endParaRPr lang="pl-PL" sz="2400" b="1" dirty="0"/>
          </a:p>
          <a:p>
            <a:pPr marL="0" indent="0"/>
            <a:endParaRPr lang="pl-PL" sz="2800" dirty="0"/>
          </a:p>
        </p:txBody>
      </p:sp>
    </p:spTree>
    <p:extLst>
      <p:ext uri="{BB962C8B-B14F-4D97-AF65-F5344CB8AC3E}">
        <p14:creationId xmlns:p14="http://schemas.microsoft.com/office/powerpoint/2010/main" val="2384436000"/>
      </p:ext>
    </p:extLst>
  </p:cSld>
  <p:clrMapOvr>
    <a:masterClrMapping/>
  </p:clrMapOvr>
  <p:transition spd="med">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2400" dirty="0"/>
              <a:t>Przykładowe przesłanki do dokonania zlecenia bez konieczności zachowania procedury </a:t>
            </a:r>
            <a:r>
              <a:rPr lang="pl-PL" sz="2400" dirty="0" smtClean="0"/>
              <a:t>konkurencyjnej (c.d.)</a:t>
            </a:r>
            <a:endParaRPr lang="pl-PL" sz="2400" dirty="0"/>
          </a:p>
        </p:txBody>
      </p:sp>
      <p:sp>
        <p:nvSpPr>
          <p:cNvPr id="3" name="Symbol zastępczy zawartości 2"/>
          <p:cNvSpPr>
            <a:spLocks noGrp="1"/>
          </p:cNvSpPr>
          <p:nvPr>
            <p:ph idx="1"/>
          </p:nvPr>
        </p:nvSpPr>
        <p:spPr>
          <a:xfrm>
            <a:off x="251520" y="1772816"/>
            <a:ext cx="8435280" cy="4353347"/>
          </a:xfrm>
        </p:spPr>
        <p:txBody>
          <a:bodyPr>
            <a:normAutofit fontScale="92500" lnSpcReduction="20000"/>
          </a:bodyPr>
          <a:lstStyle/>
          <a:p>
            <a:pPr marL="457200" indent="-457200">
              <a:buFont typeface="+mj-lt"/>
              <a:buAutoNum type="alphaLcParenR" startAt="4"/>
            </a:pPr>
            <a:r>
              <a:rPr lang="pl-PL" dirty="0" smtClean="0"/>
              <a:t>ze </a:t>
            </a:r>
            <a:r>
              <a:rPr lang="pl-PL" dirty="0"/>
              <a:t>względu na wyjątkową sytuację niewynikającą z przyczyn leżących po stronie zamawiającego, której wcześniej nie można było przewidzieć, wymagane jest natychmiastowe wykonanie </a:t>
            </a:r>
            <a:r>
              <a:rPr lang="pl-PL" dirty="0" smtClean="0"/>
              <a:t>zamówienia;</a:t>
            </a:r>
          </a:p>
          <a:p>
            <a:pPr marL="457200" indent="-457200">
              <a:buFont typeface="+mj-lt"/>
              <a:buAutoNum type="alphaLcParenR" startAt="4"/>
            </a:pPr>
            <a:r>
              <a:rPr lang="pl-PL" dirty="0" smtClean="0"/>
              <a:t>przedmiotem </a:t>
            </a:r>
            <a:r>
              <a:rPr lang="pl-PL" dirty="0"/>
              <a:t>zamówienia na dostawy są rzeczy wytwarzane wyłącznie w </a:t>
            </a:r>
            <a:r>
              <a:rPr lang="pl-PL" dirty="0" smtClean="0"/>
              <a:t>celach badawczych</a:t>
            </a:r>
            <a:r>
              <a:rPr lang="pl-PL" dirty="0"/>
              <a:t>, doświadczalnych, naukowych lub rozwojowych, z </a:t>
            </a:r>
            <a:r>
              <a:rPr lang="pl-PL" dirty="0" smtClean="0"/>
              <a:t>wyłączeniem zamówień </a:t>
            </a:r>
            <a:r>
              <a:rPr lang="pl-PL" dirty="0"/>
              <a:t>obejmujących produkcję masową służącą osiągnieciu </a:t>
            </a:r>
            <a:r>
              <a:rPr lang="pl-PL" dirty="0" smtClean="0"/>
              <a:t>rentowności ekonomicznej </a:t>
            </a:r>
            <a:r>
              <a:rPr lang="pl-PL" dirty="0"/>
              <a:t>lub pokryciu kosztów badań i </a:t>
            </a:r>
            <a:r>
              <a:rPr lang="pl-PL" dirty="0" smtClean="0"/>
              <a:t>rozwoju;</a:t>
            </a:r>
          </a:p>
          <a:p>
            <a:pPr marL="457200" indent="-457200">
              <a:buFont typeface="+mj-lt"/>
              <a:buAutoNum type="alphaLcParenR" startAt="4"/>
            </a:pPr>
            <a:r>
              <a:rPr lang="pl-PL" dirty="0" smtClean="0"/>
              <a:t>zamawiający </a:t>
            </a:r>
            <a:r>
              <a:rPr lang="pl-PL" dirty="0"/>
              <a:t>udziela wykonawcy wybranemu </a:t>
            </a:r>
            <a:r>
              <a:rPr lang="pl-PL" dirty="0" smtClean="0"/>
              <a:t>w trybie konkurencyjnym zamówień </a:t>
            </a:r>
            <a:r>
              <a:rPr lang="pl-PL" dirty="0"/>
              <a:t>na dodatkowe dostawy, polegających na częściowej </a:t>
            </a:r>
            <a:r>
              <a:rPr lang="pl-PL" dirty="0" smtClean="0"/>
              <a:t>wymianie dostarczonych </a:t>
            </a:r>
            <a:r>
              <a:rPr lang="pl-PL" dirty="0"/>
              <a:t>produktów lub instalacji albo zwiększeniu bieżących </a:t>
            </a:r>
            <a:r>
              <a:rPr lang="pl-PL" dirty="0" smtClean="0"/>
              <a:t>dostaw lub </a:t>
            </a:r>
            <a:r>
              <a:rPr lang="pl-PL" dirty="0"/>
              <a:t>rozbudowie istniejących instalacji, a zmiana wykonawcy prowadziłaby do </a:t>
            </a:r>
            <a:r>
              <a:rPr lang="pl-PL" dirty="0" smtClean="0"/>
              <a:t>nabycia materiałów </a:t>
            </a:r>
            <a:r>
              <a:rPr lang="pl-PL" dirty="0"/>
              <a:t>o innych właściwościach technicznych, co </a:t>
            </a:r>
            <a:r>
              <a:rPr lang="pl-PL" dirty="0" smtClean="0"/>
              <a:t>powodowałoby niekompatybilność </a:t>
            </a:r>
            <a:r>
              <a:rPr lang="pl-PL" dirty="0"/>
              <a:t>techniczną lub nieproporcjonalnie duże trudności </a:t>
            </a:r>
            <a:r>
              <a:rPr lang="pl-PL" dirty="0" smtClean="0"/>
              <a:t>techniczne w </a:t>
            </a:r>
            <a:r>
              <a:rPr lang="pl-PL" dirty="0"/>
              <a:t>użytkowaniu i utrzymaniu tych produktów lub instalacji. Czas trwania </a:t>
            </a:r>
            <a:r>
              <a:rPr lang="pl-PL" dirty="0" smtClean="0"/>
              <a:t>umowy w </a:t>
            </a:r>
            <a:r>
              <a:rPr lang="pl-PL" dirty="0"/>
              <a:t>sprawie zamówienia na dostawy dodatkowe nie może przekraczać 3 </a:t>
            </a:r>
            <a:r>
              <a:rPr lang="pl-PL" dirty="0" smtClean="0"/>
              <a:t>lat;</a:t>
            </a:r>
            <a:endParaRPr lang="pl-PL" dirty="0"/>
          </a:p>
        </p:txBody>
      </p:sp>
    </p:spTree>
    <p:extLst>
      <p:ext uri="{BB962C8B-B14F-4D97-AF65-F5344CB8AC3E}">
        <p14:creationId xmlns:p14="http://schemas.microsoft.com/office/powerpoint/2010/main" val="4087894847"/>
      </p:ext>
    </p:extLst>
  </p:cSld>
  <p:clrMapOvr>
    <a:masterClrMapping/>
  </p:clrMapOvr>
  <p:transition spd="med">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2400" dirty="0"/>
              <a:t>Przykładowe przesłanki do dokonania zlecenia bez konieczności zachowania procedury konkurencyjnej (c.d.)</a:t>
            </a:r>
          </a:p>
        </p:txBody>
      </p:sp>
      <p:sp>
        <p:nvSpPr>
          <p:cNvPr id="3" name="Symbol zastępczy zawartości 2"/>
          <p:cNvSpPr>
            <a:spLocks noGrp="1"/>
          </p:cNvSpPr>
          <p:nvPr>
            <p:ph idx="1"/>
          </p:nvPr>
        </p:nvSpPr>
        <p:spPr>
          <a:xfrm>
            <a:off x="323528" y="1600200"/>
            <a:ext cx="8363272" cy="4525963"/>
          </a:xfrm>
        </p:spPr>
        <p:txBody>
          <a:bodyPr>
            <a:normAutofit lnSpcReduction="10000"/>
          </a:bodyPr>
          <a:lstStyle/>
          <a:p>
            <a:pPr marL="457200" indent="-457200">
              <a:buFont typeface="+mj-lt"/>
              <a:buAutoNum type="alphaLcParenR" startAt="8"/>
            </a:pPr>
            <a:r>
              <a:rPr lang="pl-PL" dirty="0" smtClean="0"/>
              <a:t>zamawiający </a:t>
            </a:r>
            <a:r>
              <a:rPr lang="pl-PL" dirty="0"/>
              <a:t>udziela wykonawcy wybranemu zgodnie z zasadą konkurencyjności</a:t>
            </a:r>
            <a:r>
              <a:rPr lang="pl-PL" dirty="0" smtClean="0"/>
              <a:t>, w </a:t>
            </a:r>
            <a:r>
              <a:rPr lang="pl-PL" dirty="0"/>
              <a:t>okresie 3 lat od udzielenia zamówienia podstawowego, </a:t>
            </a:r>
            <a:r>
              <a:rPr lang="pl-PL" dirty="0" smtClean="0"/>
              <a:t>przewidzianych w </a:t>
            </a:r>
            <a:r>
              <a:rPr lang="pl-PL" dirty="0"/>
              <a:t>zapytaniu ofertowym zamówień na usługi lub roboty budowlane, </a:t>
            </a:r>
            <a:r>
              <a:rPr lang="pl-PL" dirty="0" smtClean="0"/>
              <a:t>polegających na </a:t>
            </a:r>
            <a:r>
              <a:rPr lang="pl-PL" dirty="0"/>
              <a:t>powtórzeniu podobnych usług lub robót budowlanych</a:t>
            </a:r>
            <a:r>
              <a:rPr lang="pl-PL" dirty="0" smtClean="0"/>
              <a:t>, </a:t>
            </a:r>
            <a:endParaRPr lang="pl-PL" dirty="0"/>
          </a:p>
          <a:p>
            <a:pPr marL="514350" indent="-514350">
              <a:buFont typeface="+mj-lt"/>
              <a:buAutoNum type="alphaLcParenR" startAt="8"/>
            </a:pPr>
            <a:r>
              <a:rPr lang="pl-PL" dirty="0" smtClean="0"/>
              <a:t>przedmiotem </a:t>
            </a:r>
            <a:r>
              <a:rPr lang="pl-PL" dirty="0"/>
              <a:t>zamówienia są dostawy na szczególnie korzystnych </a:t>
            </a:r>
            <a:r>
              <a:rPr lang="pl-PL" dirty="0" smtClean="0"/>
              <a:t>warunkach w </a:t>
            </a:r>
            <a:r>
              <a:rPr lang="pl-PL" dirty="0"/>
              <a:t>związku z likwidacją działalności innego podmiotu, postępowaniem </a:t>
            </a:r>
            <a:r>
              <a:rPr lang="pl-PL" dirty="0" smtClean="0"/>
              <a:t>egzekucyjnym albo </a:t>
            </a:r>
            <a:r>
              <a:rPr lang="pl-PL" dirty="0"/>
              <a:t>upadłościowym</a:t>
            </a:r>
            <a:r>
              <a:rPr lang="pl-PL" dirty="0" smtClean="0"/>
              <a:t>,</a:t>
            </a:r>
          </a:p>
          <a:p>
            <a:pPr marL="514350" indent="-514350">
              <a:buFont typeface="+mj-lt"/>
              <a:buAutoNum type="alphaLcParenR" startAt="8"/>
            </a:pPr>
            <a:r>
              <a:rPr lang="pl-PL" dirty="0" smtClean="0"/>
              <a:t>Zachodzą okoliczności wskazane w </a:t>
            </a:r>
            <a:r>
              <a:rPr lang="pl-PL" dirty="0"/>
              <a:t>art. 67 ust. 1 pkt 12-15 </a:t>
            </a:r>
            <a:r>
              <a:rPr lang="pl-PL" dirty="0" err="1" smtClean="0"/>
              <a:t>Pzp</a:t>
            </a:r>
            <a:r>
              <a:rPr lang="pl-PL" dirty="0" smtClean="0"/>
              <a:t> (zamówienia in-</a:t>
            </a:r>
            <a:r>
              <a:rPr lang="pl-PL" dirty="0" err="1" smtClean="0"/>
              <a:t>house</a:t>
            </a:r>
            <a:r>
              <a:rPr lang="pl-PL" dirty="0" smtClean="0"/>
              <a:t>). </a:t>
            </a:r>
            <a:r>
              <a:rPr lang="pl-PL" dirty="0"/>
              <a:t>Możliwość ta dotyczy </a:t>
            </a:r>
            <a:r>
              <a:rPr lang="pl-PL" dirty="0" smtClean="0"/>
              <a:t>jedynie podmiotów </a:t>
            </a:r>
            <a:r>
              <a:rPr lang="pl-PL" dirty="0"/>
              <a:t>wskazanych w tym przepisie.</a:t>
            </a:r>
          </a:p>
          <a:p>
            <a:endParaRPr lang="pl-PL" b="1" dirty="0" smtClean="0"/>
          </a:p>
          <a:p>
            <a:r>
              <a:rPr lang="pl-PL" b="1" dirty="0" smtClean="0"/>
              <a:t>UWAGA: Spełnienie </a:t>
            </a:r>
            <a:r>
              <a:rPr lang="pl-PL" b="1" dirty="0"/>
              <a:t>przesłanek umożliwiających niestosowanie </a:t>
            </a:r>
            <a:r>
              <a:rPr lang="pl-PL" b="1" dirty="0" smtClean="0"/>
              <a:t>procedury konkurencyjnej musi </a:t>
            </a:r>
            <a:r>
              <a:rPr lang="pl-PL" b="1" dirty="0"/>
              <a:t>być uzasadnione na </a:t>
            </a:r>
            <a:r>
              <a:rPr lang="pl-PL" b="1" dirty="0" smtClean="0"/>
              <a:t>piśmie.</a:t>
            </a:r>
            <a:endParaRPr lang="pl-PL" b="1" dirty="0"/>
          </a:p>
          <a:p>
            <a:endParaRPr lang="pl-PL" dirty="0"/>
          </a:p>
        </p:txBody>
      </p:sp>
    </p:spTree>
    <p:extLst>
      <p:ext uri="{BB962C8B-B14F-4D97-AF65-F5344CB8AC3E}">
        <p14:creationId xmlns:p14="http://schemas.microsoft.com/office/powerpoint/2010/main" val="3682080109"/>
      </p:ext>
    </p:extLst>
  </p:cSld>
  <p:clrMapOvr>
    <a:masterClrMapping/>
  </p:clrMapOvr>
  <p:transition spd="med">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2400" dirty="0" smtClean="0"/>
              <a:t>Sugestie co do sposobu postępowania przy zawieraniu umów i realizacji inwestycji </a:t>
            </a:r>
            <a:endParaRPr lang="pl-PL" sz="2400" dirty="0"/>
          </a:p>
        </p:txBody>
      </p:sp>
      <p:sp>
        <p:nvSpPr>
          <p:cNvPr id="3" name="Symbol zastępczy zawartości 2"/>
          <p:cNvSpPr>
            <a:spLocks noGrp="1"/>
          </p:cNvSpPr>
          <p:nvPr>
            <p:ph idx="1"/>
          </p:nvPr>
        </p:nvSpPr>
        <p:spPr>
          <a:xfrm>
            <a:off x="683568" y="1556792"/>
            <a:ext cx="7848872" cy="4525963"/>
          </a:xfrm>
        </p:spPr>
        <p:txBody>
          <a:bodyPr>
            <a:normAutofit fontScale="92500" lnSpcReduction="20000"/>
          </a:bodyPr>
          <a:lstStyle/>
          <a:p>
            <a:pPr>
              <a:buFont typeface="Arial" panose="020B0604020202020204" pitchFamily="34" charset="0"/>
              <a:buChar char="•"/>
            </a:pPr>
            <a:r>
              <a:rPr lang="pl-PL" dirty="0" smtClean="0"/>
              <a:t>przyjęcie jednolitych wewnętrznych zasad postępowania przy zawieraniu umów z wykonawcami;</a:t>
            </a:r>
          </a:p>
          <a:p>
            <a:pPr>
              <a:buFont typeface="Arial" panose="020B0604020202020204" pitchFamily="34" charset="0"/>
              <a:buChar char="•"/>
            </a:pPr>
            <a:r>
              <a:rPr lang="pl-PL" dirty="0" smtClean="0"/>
              <a:t>odpowiednie przygotowanie się beneficjenta do procesu wyboru wykonawcy: rzetelne oszacowanie wartości zamówienia, przygotowanie pełnego opisu przedmiotu zamówienia, określenie warunków udziału i kryteriów wyboru jednolitych dla wszystkich potencjalnych wykonawców, powołanie komisji, określenie istotnych warunków umowy lub wzoru umowy;</a:t>
            </a:r>
          </a:p>
          <a:p>
            <a:pPr>
              <a:buFont typeface="Arial" panose="020B0604020202020204" pitchFamily="34" charset="0"/>
              <a:buChar char="•"/>
            </a:pPr>
            <a:r>
              <a:rPr lang="pl-PL" dirty="0" smtClean="0"/>
              <a:t>przeprowadzenie procedury wyboru wykonawcy w sposób transparentny, o ile to możliwe z zachowaniem jawności ogłoszenia, zgodnie z przyjętymi zasadami, warunkami i kryteriami; informowanie o wyniku zainteresowanych wykonawców;</a:t>
            </a:r>
          </a:p>
          <a:p>
            <a:pPr>
              <a:buFont typeface="Arial" panose="020B0604020202020204" pitchFamily="34" charset="0"/>
              <a:buChar char="•"/>
            </a:pPr>
            <a:r>
              <a:rPr lang="pl-PL" dirty="0" smtClean="0"/>
              <a:t>dokumentowanie procesu wyboru wykonawcy;</a:t>
            </a:r>
          </a:p>
          <a:p>
            <a:pPr>
              <a:buFont typeface="Arial" panose="020B0604020202020204" pitchFamily="34" charset="0"/>
              <a:buChar char="•"/>
            </a:pPr>
            <a:r>
              <a:rPr lang="pl-PL" dirty="0" smtClean="0"/>
              <a:t>zachowanie ostrożności przy dokonywaniu zmian w treści już zawartych umów z wykonawcami i zawieraniu umów w trybach niekonkurencyjnych.  Dokumentowanie przesłanek zmian umowy i powodów niezastosowania trybu konkurencyjnego.       </a:t>
            </a:r>
            <a:endParaRPr lang="pl-PL" dirty="0"/>
          </a:p>
        </p:txBody>
      </p:sp>
    </p:spTree>
    <p:extLst>
      <p:ext uri="{BB962C8B-B14F-4D97-AF65-F5344CB8AC3E}">
        <p14:creationId xmlns:p14="http://schemas.microsoft.com/office/powerpoint/2010/main" val="793634299"/>
      </p:ext>
    </p:extLst>
  </p:cSld>
  <p:clrMapOvr>
    <a:masterClrMapping/>
  </p:clrMapOvr>
  <p:transition spd="med">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214282" y="2786058"/>
            <a:ext cx="8229600" cy="685792"/>
          </a:xfrm>
        </p:spPr>
        <p:txBody>
          <a:bodyPr>
            <a:noAutofit/>
          </a:bodyPr>
          <a:lstStyle/>
          <a:p>
            <a:pPr algn="r"/>
            <a:r>
              <a:rPr lang="pl-PL" sz="4000" dirty="0" smtClean="0"/>
              <a:t>Dziękuję za uwagę</a:t>
            </a:r>
            <a:endParaRPr lang="pl-PL" sz="4000" dirty="0"/>
          </a:p>
        </p:txBody>
      </p:sp>
      <p:sp>
        <p:nvSpPr>
          <p:cNvPr id="4" name="Symbol zastępczy zawartości 2"/>
          <p:cNvSpPr txBox="1">
            <a:spLocks/>
          </p:cNvSpPr>
          <p:nvPr/>
        </p:nvSpPr>
        <p:spPr>
          <a:xfrm>
            <a:off x="214282" y="5243538"/>
            <a:ext cx="8229600" cy="685792"/>
          </a:xfrm>
          <a:prstGeom prst="rect">
            <a:avLst/>
          </a:prstGeom>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pl-PL" sz="4000" b="0" i="0" u="none" strike="noStrike" kern="1200" cap="none" spc="0" normalizeH="0" baseline="0" noProof="0" dirty="0" smtClean="0">
                <a:ln>
                  <a:noFill/>
                </a:ln>
                <a:solidFill>
                  <a:schemeClr val="bg1">
                    <a:lumMod val="65000"/>
                  </a:schemeClr>
                </a:solidFill>
                <a:effectLst/>
                <a:uLnTx/>
                <a:uFillTx/>
                <a:latin typeface="+mn-lt"/>
                <a:ea typeface="+mn-ea"/>
                <a:cs typeface="+mn-cs"/>
              </a:rPr>
              <a:t>www.nfosigw.gov.pl</a:t>
            </a:r>
            <a:endParaRPr kumimoji="0" lang="pl-PL" sz="4000" b="0" i="0" u="none" strike="noStrike" kern="1200" cap="none" spc="0" normalizeH="0" baseline="0" noProof="0" dirty="0">
              <a:ln>
                <a:noFill/>
              </a:ln>
              <a:solidFill>
                <a:schemeClr val="bg1">
                  <a:lumMod val="65000"/>
                </a:schemeClr>
              </a:solidFill>
              <a:effectLst/>
              <a:uLnTx/>
              <a:uFillTx/>
              <a:latin typeface="+mn-lt"/>
              <a:ea typeface="+mn-ea"/>
              <a:cs typeface="+mn-cs"/>
            </a:endParaRPr>
          </a:p>
        </p:txBody>
      </p:sp>
      <p:sp>
        <p:nvSpPr>
          <p:cNvPr id="5" name="Symbol zastępczy zawartości 2"/>
          <p:cNvSpPr txBox="1">
            <a:spLocks/>
          </p:cNvSpPr>
          <p:nvPr/>
        </p:nvSpPr>
        <p:spPr>
          <a:xfrm>
            <a:off x="214282" y="3643314"/>
            <a:ext cx="8229600" cy="1357322"/>
          </a:xfrm>
          <a:prstGeom prst="rect">
            <a:avLst/>
          </a:prstGeom>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pl-PL" sz="2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Symbol zastępczy zawartości 2"/>
          <p:cNvSpPr txBox="1">
            <a:spLocks/>
          </p:cNvSpPr>
          <p:nvPr/>
        </p:nvSpPr>
        <p:spPr>
          <a:xfrm>
            <a:off x="642910" y="4286256"/>
            <a:ext cx="8229600" cy="685792"/>
          </a:xfrm>
          <a:prstGeom prst="rect">
            <a:avLst/>
          </a:prstGeom>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pl-PL" sz="22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6" name="Picture 2" descr="H:\Grupy\DL\FOTOLIA\fotolia_30069285.jpg"/>
          <p:cNvPicPr>
            <a:picLocks noChangeAspect="1" noChangeArrowheads="1"/>
          </p:cNvPicPr>
          <p:nvPr/>
        </p:nvPicPr>
        <p:blipFill>
          <a:blip r:embed="rId2" cstate="print"/>
          <a:srcRect/>
          <a:stretch>
            <a:fillRect/>
          </a:stretch>
        </p:blipFill>
        <p:spPr bwMode="auto">
          <a:xfrm>
            <a:off x="6572264" y="1643050"/>
            <a:ext cx="1804081" cy="1187452"/>
          </a:xfrm>
          <a:prstGeom prst="rect">
            <a:avLst/>
          </a:prstGeom>
          <a:noFill/>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23528" y="404664"/>
            <a:ext cx="8496944" cy="720080"/>
          </a:xfrm>
        </p:spPr>
        <p:txBody>
          <a:bodyPr>
            <a:noAutofit/>
          </a:bodyPr>
          <a:lstStyle/>
          <a:p>
            <a:pPr algn="ctr"/>
            <a:r>
              <a:rPr lang="pl-PL" sz="2400" dirty="0" smtClean="0"/>
              <a:t>Podmioty zobowiązane do stosowania ustawy </a:t>
            </a:r>
            <a:r>
              <a:rPr lang="pl-PL" sz="2400" dirty="0" err="1" smtClean="0"/>
              <a:t>Pzp</a:t>
            </a:r>
            <a:r>
              <a:rPr lang="pl-PL" sz="2400" dirty="0" smtClean="0"/>
              <a:t> - art. 3 ust. 1</a:t>
            </a:r>
            <a:endParaRPr lang="pl-PL" sz="2400" dirty="0"/>
          </a:p>
        </p:txBody>
      </p:sp>
      <p:sp>
        <p:nvSpPr>
          <p:cNvPr id="3" name="Symbol zastępczy zawartości 2"/>
          <p:cNvSpPr>
            <a:spLocks noGrp="1"/>
          </p:cNvSpPr>
          <p:nvPr>
            <p:ph idx="1"/>
          </p:nvPr>
        </p:nvSpPr>
        <p:spPr>
          <a:xfrm>
            <a:off x="323528" y="1124744"/>
            <a:ext cx="8496944" cy="5001419"/>
          </a:xfrm>
        </p:spPr>
        <p:txBody>
          <a:bodyPr>
            <a:normAutofit fontScale="92500" lnSpcReduction="20000"/>
          </a:bodyPr>
          <a:lstStyle/>
          <a:p>
            <a:pPr marL="457200" lvl="0" indent="-457200">
              <a:buAutoNum type="arabicParenR"/>
            </a:pPr>
            <a:r>
              <a:rPr lang="pl-PL" dirty="0" smtClean="0"/>
              <a:t>jednostki </a:t>
            </a:r>
            <a:r>
              <a:rPr lang="pl-PL" dirty="0"/>
              <a:t>sektora finansów publicznych w rozumieniu przepisów o finansach </a:t>
            </a:r>
            <a:r>
              <a:rPr lang="pl-PL" dirty="0" smtClean="0"/>
              <a:t>publicznych;</a:t>
            </a:r>
          </a:p>
          <a:p>
            <a:pPr marL="457200" lvl="0" indent="-457200">
              <a:buAutoNum type="arabicParenR"/>
            </a:pPr>
            <a:r>
              <a:rPr lang="pl-PL" dirty="0" smtClean="0"/>
              <a:t>inne</a:t>
            </a:r>
            <a:r>
              <a:rPr lang="pl-PL" dirty="0"/>
              <a:t>, niż określone w pkt 1, państwowe jednostki organizacyjne nieposiadające osobowości </a:t>
            </a:r>
            <a:r>
              <a:rPr lang="pl-PL" dirty="0" smtClean="0"/>
              <a:t>prawnej;</a:t>
            </a:r>
          </a:p>
          <a:p>
            <a:pPr marL="457200" lvl="0" indent="-457200">
              <a:buAutoNum type="arabicParenR"/>
            </a:pPr>
            <a:r>
              <a:rPr lang="pl-PL" dirty="0" smtClean="0"/>
              <a:t>inne</a:t>
            </a:r>
            <a:r>
              <a:rPr lang="pl-PL" dirty="0"/>
              <a:t>, niż określone w pkt 1, osoby prawne, utworzone w szczególnym celu zaspokajania potrzeb o charakterze powszechnym niemających charakteru przemysłowego ani handlowego, jeżeli podmioty, o których mowa w tym przepisie oraz w pkt 1 i 2, pojedynczo lub wspólnie, bezpośrednio lub pośrednio przez inny podmiot:</a:t>
            </a:r>
          </a:p>
          <a:p>
            <a:pPr marL="457200" lvl="0" indent="-457200">
              <a:buFont typeface="+mj-lt"/>
              <a:buAutoNum type="alphaLcParenR"/>
            </a:pPr>
            <a:r>
              <a:rPr lang="pl-PL" dirty="0"/>
              <a:t>finansują je w ponad 50% lub</a:t>
            </a:r>
          </a:p>
          <a:p>
            <a:pPr marL="457200" lvl="0" indent="-457200">
              <a:buFont typeface="+mj-lt"/>
              <a:buAutoNum type="alphaLcParenR"/>
            </a:pPr>
            <a:r>
              <a:rPr lang="pl-PL" dirty="0"/>
              <a:t>posiadają ponad połowę udziałów albo akcji, lub</a:t>
            </a:r>
          </a:p>
          <a:p>
            <a:pPr marL="457200" lvl="0" indent="-457200">
              <a:buFont typeface="+mj-lt"/>
              <a:buAutoNum type="alphaLcParenR"/>
            </a:pPr>
            <a:r>
              <a:rPr lang="pl-PL" dirty="0"/>
              <a:t>sprawują nadzór nad organem zarządzającym, lub</a:t>
            </a:r>
          </a:p>
          <a:p>
            <a:pPr marL="457200" lvl="0" indent="-457200">
              <a:buFont typeface="+mj-lt"/>
              <a:buAutoNum type="alphaLcParenR"/>
            </a:pPr>
            <a:r>
              <a:rPr lang="pl-PL" dirty="0"/>
              <a:t>mają prawo do powoływania ponad połowy składu organu nadzorczego lub zarządzającego </a:t>
            </a:r>
          </a:p>
          <a:p>
            <a:r>
              <a:rPr lang="pl-PL" dirty="0"/>
              <a:t>- o ile osoba prawna nie działa w zwykłych warunkach rynkowych, jej celem nie jest wypracowanie zysku i nie ponosi strat wynikających z prowadzenia działalności;</a:t>
            </a:r>
          </a:p>
          <a:p>
            <a:r>
              <a:rPr lang="pl-PL" dirty="0"/>
              <a:t>3a) związki podmiotów, o których mowa w pkt 1 i 2, lub podmiotów, o których mowa w pkt 3;</a:t>
            </a:r>
          </a:p>
          <a:p>
            <a:endParaRPr lang="pl-PL" dirty="0"/>
          </a:p>
        </p:txBody>
      </p:sp>
    </p:spTree>
    <p:extLst>
      <p:ext uri="{BB962C8B-B14F-4D97-AF65-F5344CB8AC3E}">
        <p14:creationId xmlns:p14="http://schemas.microsoft.com/office/powerpoint/2010/main" val="3069444918"/>
      </p:ext>
    </p:extLst>
  </p:cSld>
  <p:clrMapOvr>
    <a:masterClrMapping/>
  </p:clrMapOvr>
  <p:transition spd="med">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504" y="620688"/>
            <a:ext cx="8928992" cy="648072"/>
          </a:xfrm>
        </p:spPr>
        <p:txBody>
          <a:bodyPr>
            <a:normAutofit/>
          </a:bodyPr>
          <a:lstStyle/>
          <a:p>
            <a:r>
              <a:rPr lang="pl-PL" sz="2400" dirty="0"/>
              <a:t>Podmioty zobowiązane do stosowania ustawy </a:t>
            </a:r>
            <a:r>
              <a:rPr lang="pl-PL" sz="2400" dirty="0" err="1"/>
              <a:t>Pzp</a:t>
            </a:r>
            <a:r>
              <a:rPr lang="pl-PL" sz="2400" dirty="0"/>
              <a:t> - art. 3 ust. </a:t>
            </a:r>
            <a:r>
              <a:rPr lang="pl-PL" sz="2400" dirty="0" smtClean="0"/>
              <a:t>1 (c.d.)</a:t>
            </a:r>
            <a:endParaRPr lang="pl-PL" sz="2400" dirty="0"/>
          </a:p>
        </p:txBody>
      </p:sp>
      <p:sp>
        <p:nvSpPr>
          <p:cNvPr id="3" name="Symbol zastępczy zawartości 2"/>
          <p:cNvSpPr>
            <a:spLocks noGrp="1"/>
          </p:cNvSpPr>
          <p:nvPr>
            <p:ph idx="1"/>
          </p:nvPr>
        </p:nvSpPr>
        <p:spPr>
          <a:xfrm>
            <a:off x="251520" y="1700808"/>
            <a:ext cx="8435280" cy="4425355"/>
          </a:xfrm>
        </p:spPr>
        <p:txBody>
          <a:bodyPr/>
          <a:lstStyle/>
          <a:p>
            <a:r>
              <a:rPr lang="pl-PL" dirty="0"/>
              <a:t>4) inne niż określone w pkt 1-3a podmioty, jeżeli zamówienie jest udzielane w celu wykonywania jednego z rodzajów działalności, o której mowa w art. 132, a działalność ta jest wykonywana na podstawie praw szczególnych lub wyłącznych albo jeżeli podmioty, o których mowa w pkt 1-3a, pojedynczo lub wspólnie, bezpośrednio lub pośrednio przez inny podmiot wywierają na nie dominujący wpływ, w szczególności</a:t>
            </a:r>
            <a:r>
              <a:rPr lang="pl-PL" dirty="0" smtClean="0"/>
              <a:t>:</a:t>
            </a:r>
          </a:p>
          <a:p>
            <a:endParaRPr lang="pl-PL" sz="900" dirty="0"/>
          </a:p>
          <a:p>
            <a:r>
              <a:rPr lang="pl-PL" dirty="0"/>
              <a:t>b) posiadają ponad połowę udziałów albo akcji, lub</a:t>
            </a:r>
          </a:p>
          <a:p>
            <a:r>
              <a:rPr lang="pl-PL" dirty="0"/>
              <a:t>c) posiadają ponad połowę głosów wynikających z udziałów albo akcji, lub</a:t>
            </a:r>
          </a:p>
          <a:p>
            <a:r>
              <a:rPr lang="pl-PL" dirty="0"/>
              <a:t>e) mają prawo do powoływania ponad połowy składu organu nadzorczego lub </a:t>
            </a:r>
          </a:p>
          <a:p>
            <a:r>
              <a:rPr lang="pl-PL" dirty="0"/>
              <a:t>zarządzającego;</a:t>
            </a:r>
          </a:p>
          <a:p>
            <a:endParaRPr lang="pl-PL" dirty="0"/>
          </a:p>
        </p:txBody>
      </p:sp>
    </p:spTree>
    <p:extLst>
      <p:ext uri="{BB962C8B-B14F-4D97-AF65-F5344CB8AC3E}">
        <p14:creationId xmlns:p14="http://schemas.microsoft.com/office/powerpoint/2010/main" val="2396711204"/>
      </p:ext>
    </p:extLst>
  </p:cSld>
  <p:clrMapOvr>
    <a:masterClrMapping/>
  </p:clrMapOvr>
  <p:transition spd="med">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11560" y="357174"/>
            <a:ext cx="8208912" cy="1143000"/>
          </a:xfrm>
        </p:spPr>
        <p:txBody>
          <a:bodyPr>
            <a:normAutofit/>
          </a:bodyPr>
          <a:lstStyle/>
          <a:p>
            <a:pPr algn="ctr"/>
            <a:r>
              <a:rPr lang="pl-PL" sz="2400" dirty="0"/>
              <a:t>Podmioty zobowiązane do stosowania ustawy </a:t>
            </a:r>
            <a:r>
              <a:rPr lang="pl-PL" sz="2400" dirty="0" err="1" smtClean="0"/>
              <a:t>Pzp</a:t>
            </a:r>
            <a:r>
              <a:rPr lang="pl-PL" sz="2400" dirty="0" smtClean="0"/>
              <a:t/>
            </a:r>
            <a:br>
              <a:rPr lang="pl-PL" sz="2400" dirty="0" smtClean="0"/>
            </a:br>
            <a:r>
              <a:rPr lang="pl-PL" sz="2400" dirty="0" smtClean="0"/>
              <a:t>- </a:t>
            </a:r>
            <a:r>
              <a:rPr lang="pl-PL" sz="2400" dirty="0"/>
              <a:t>art. 3 ust. </a:t>
            </a:r>
            <a:r>
              <a:rPr lang="pl-PL" sz="2400" dirty="0" smtClean="0"/>
              <a:t>1 pkt. 5</a:t>
            </a:r>
            <a:endParaRPr lang="pl-PL" sz="2400" dirty="0"/>
          </a:p>
        </p:txBody>
      </p:sp>
      <p:sp>
        <p:nvSpPr>
          <p:cNvPr id="3" name="Symbol zastępczy zawartości 2"/>
          <p:cNvSpPr>
            <a:spLocks noGrp="1"/>
          </p:cNvSpPr>
          <p:nvPr>
            <p:ph idx="1"/>
          </p:nvPr>
        </p:nvSpPr>
        <p:spPr>
          <a:xfrm>
            <a:off x="251520" y="1340768"/>
            <a:ext cx="8568952" cy="4785395"/>
          </a:xfrm>
        </p:spPr>
        <p:txBody>
          <a:bodyPr>
            <a:normAutofit lnSpcReduction="10000"/>
          </a:bodyPr>
          <a:lstStyle/>
          <a:p>
            <a:r>
              <a:rPr lang="pl-PL" dirty="0"/>
              <a:t>5) inne niż określone w pkt 1 - 4 podmioty, jeżeli zachodzą następujące okoliczności:</a:t>
            </a:r>
          </a:p>
          <a:p>
            <a:r>
              <a:rPr lang="pl-PL" dirty="0"/>
              <a:t>a) ponad 50% wartości udzielanego przez nie zamówienia jest finansowane ze środków publicznych lub przez podmioty, o których mowa w pkt 1-3a,</a:t>
            </a:r>
          </a:p>
          <a:p>
            <a:r>
              <a:rPr lang="pl-PL" dirty="0"/>
              <a:t>b) wartość zamówienia jest równa lub przekracza kwoty określone w przepisach wydanych na podstawie art. 11 ust. 8,</a:t>
            </a:r>
          </a:p>
          <a:p>
            <a:r>
              <a:rPr lang="pl-PL" dirty="0"/>
              <a:t>c) przedmiotem zamówienia są roboty budowlane w zakresie inżynierii lądowej lub wodnej określone w załączniku II do dyrektywy 2014/24/UE, budowy szpitali, obiektów sportowych, rekreacyjnych lub wypoczynkowych, budynków szkolnych, budynków szkół wyższych lub budynków wykorzystywanych przez administrację publiczną lub usługi związane z takimi robotami </a:t>
            </a:r>
            <a:r>
              <a:rPr lang="pl-PL" dirty="0" smtClean="0"/>
              <a:t>budowlanymi.</a:t>
            </a:r>
            <a:endParaRPr lang="pl-PL" dirty="0"/>
          </a:p>
          <a:p>
            <a:endParaRPr lang="pl-PL" dirty="0" smtClean="0"/>
          </a:p>
          <a:p>
            <a:r>
              <a:rPr lang="pl-PL" dirty="0" smtClean="0"/>
              <a:t>	Dla </a:t>
            </a:r>
            <a:r>
              <a:rPr lang="pl-PL" dirty="0"/>
              <a:t>ustalenia obowiązku stosowania procedur udzielania zamówień publicznych przez zamawiających określonych w art. 3 ust. 1 pkt 5 ustawy </a:t>
            </a:r>
            <a:r>
              <a:rPr lang="pl-PL" dirty="0" err="1" smtClean="0"/>
              <a:t>Pzp</a:t>
            </a:r>
            <a:r>
              <a:rPr lang="pl-PL" dirty="0" smtClean="0"/>
              <a:t> </a:t>
            </a:r>
            <a:r>
              <a:rPr lang="pl-PL" dirty="0"/>
              <a:t>konieczne jest jednoczesne spełnienie, w odniesieniu do udzielanego zamówienia, wszystkich trzech opisanych powyżej przesłanek.</a:t>
            </a:r>
          </a:p>
        </p:txBody>
      </p:sp>
    </p:spTree>
    <p:extLst>
      <p:ext uri="{BB962C8B-B14F-4D97-AF65-F5344CB8AC3E}">
        <p14:creationId xmlns:p14="http://schemas.microsoft.com/office/powerpoint/2010/main" val="2228796692"/>
      </p:ext>
    </p:extLst>
  </p:cSld>
  <p:clrMapOvr>
    <a:masterClrMapping/>
  </p:clrMapOvr>
  <p:transition spd="med">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ytuł 1"/>
          <p:cNvSpPr>
            <a:spLocks noGrp="1"/>
          </p:cNvSpPr>
          <p:nvPr>
            <p:ph type="title"/>
          </p:nvPr>
        </p:nvSpPr>
        <p:spPr>
          <a:xfrm>
            <a:off x="-34926" y="692696"/>
            <a:ext cx="9144001" cy="288925"/>
          </a:xfrm>
        </p:spPr>
        <p:txBody>
          <a:bodyPr>
            <a:normAutofit fontScale="90000"/>
          </a:bodyPr>
          <a:lstStyle/>
          <a:p>
            <a:r>
              <a:rPr lang="pl-PL" altLang="pl-PL" sz="2400" dirty="0" smtClean="0">
                <a:latin typeface="Calibri" panose="020F0502020204030204" pitchFamily="34" charset="0"/>
              </a:rPr>
              <a:t>Progi „unijne” i kurs euro</a:t>
            </a:r>
          </a:p>
        </p:txBody>
      </p:sp>
      <p:sp>
        <p:nvSpPr>
          <p:cNvPr id="3" name="Symbol zastępczy zawartości 2"/>
          <p:cNvSpPr>
            <a:spLocks noGrp="1"/>
          </p:cNvSpPr>
          <p:nvPr>
            <p:ph idx="1"/>
          </p:nvPr>
        </p:nvSpPr>
        <p:spPr>
          <a:xfrm>
            <a:off x="34925" y="1124744"/>
            <a:ext cx="9074150" cy="5733256"/>
          </a:xfrm>
        </p:spPr>
        <p:txBody>
          <a:bodyPr/>
          <a:lstStyle/>
          <a:p>
            <a:pPr marL="0" indent="0">
              <a:buFontTx/>
              <a:buNone/>
              <a:defRPr/>
            </a:pPr>
            <a:r>
              <a:rPr lang="pl-PL" b="1" dirty="0">
                <a:latin typeface="Calibri" panose="020F0502020204030204" pitchFamily="34" charset="0"/>
              </a:rPr>
              <a:t>Roboty budowlane:</a:t>
            </a:r>
          </a:p>
          <a:p>
            <a:pPr>
              <a:buFont typeface="Arial" panose="020B0604020202020204" pitchFamily="34" charset="0"/>
              <a:buChar char="•"/>
              <a:defRPr/>
            </a:pPr>
            <a:r>
              <a:rPr lang="pl-PL" dirty="0">
                <a:latin typeface="Calibri" panose="020F0502020204030204" pitchFamily="34" charset="0"/>
              </a:rPr>
              <a:t>5 </a:t>
            </a:r>
            <a:r>
              <a:rPr lang="pl-PL" dirty="0" smtClean="0">
                <a:latin typeface="Calibri" panose="020F0502020204030204" pitchFamily="34" charset="0"/>
              </a:rPr>
              <a:t>548 </a:t>
            </a:r>
            <a:r>
              <a:rPr lang="pl-PL" dirty="0">
                <a:latin typeface="Calibri" panose="020F0502020204030204" pitchFamily="34" charset="0"/>
              </a:rPr>
              <a:t>000 euro – </a:t>
            </a:r>
            <a:r>
              <a:rPr lang="pl-PL" dirty="0" smtClean="0">
                <a:latin typeface="Calibri" panose="020F0502020204030204" pitchFamily="34" charset="0"/>
              </a:rPr>
              <a:t>23 921 312 </a:t>
            </a:r>
            <a:r>
              <a:rPr lang="pl-PL" dirty="0">
                <a:latin typeface="Calibri" panose="020F0502020204030204" pitchFamily="34" charset="0"/>
              </a:rPr>
              <a:t>zł netto – niezależnie od rodzaju zamawiającego i charakteru zamówienia.</a:t>
            </a:r>
          </a:p>
          <a:p>
            <a:pPr marL="0" indent="0">
              <a:buFontTx/>
              <a:buNone/>
              <a:defRPr/>
            </a:pPr>
            <a:r>
              <a:rPr lang="pl-PL" b="1" dirty="0">
                <a:latin typeface="Calibri" panose="020F0502020204030204" pitchFamily="34" charset="0"/>
              </a:rPr>
              <a:t>Dostawy i usługi:</a:t>
            </a:r>
          </a:p>
          <a:p>
            <a:pPr>
              <a:buFont typeface="Arial" panose="020B0604020202020204" pitchFamily="34" charset="0"/>
              <a:buChar char="•"/>
              <a:defRPr/>
            </a:pPr>
            <a:r>
              <a:rPr lang="pl-PL" dirty="0" smtClean="0">
                <a:latin typeface="Calibri" panose="020F0502020204030204" pitchFamily="34" charset="0"/>
              </a:rPr>
              <a:t>144 </a:t>
            </a:r>
            <a:r>
              <a:rPr lang="pl-PL" dirty="0">
                <a:latin typeface="Calibri" panose="020F0502020204030204" pitchFamily="34" charset="0"/>
              </a:rPr>
              <a:t>000 euro – </a:t>
            </a:r>
            <a:r>
              <a:rPr lang="pl-PL" dirty="0" smtClean="0">
                <a:latin typeface="Calibri" panose="020F0502020204030204" pitchFamily="34" charset="0"/>
              </a:rPr>
              <a:t>620</a:t>
            </a:r>
            <a:r>
              <a:rPr lang="pl-PL" dirty="0">
                <a:latin typeface="Calibri" panose="020F0502020204030204" pitchFamily="34" charset="0"/>
              </a:rPr>
              <a:t> </a:t>
            </a:r>
            <a:r>
              <a:rPr lang="pl-PL" dirty="0" smtClean="0">
                <a:latin typeface="Calibri" panose="020F0502020204030204" pitchFamily="34" charset="0"/>
              </a:rPr>
              <a:t>885 </a:t>
            </a:r>
            <a:r>
              <a:rPr lang="pl-PL" dirty="0">
                <a:latin typeface="Calibri" panose="020F0502020204030204" pitchFamily="34" charset="0"/>
              </a:rPr>
              <a:t>zł netto – próg podstawowy (m.in. administracja państwowa);</a:t>
            </a:r>
          </a:p>
          <a:p>
            <a:pPr>
              <a:buFont typeface="Arial" panose="020B0604020202020204" pitchFamily="34" charset="0"/>
              <a:buChar char="•"/>
              <a:defRPr/>
            </a:pPr>
            <a:r>
              <a:rPr lang="pl-PL" dirty="0" smtClean="0">
                <a:latin typeface="Calibri" panose="020F0502020204030204" pitchFamily="34" charset="0"/>
              </a:rPr>
              <a:t>221 </a:t>
            </a:r>
            <a:r>
              <a:rPr lang="pl-PL" dirty="0">
                <a:latin typeface="Calibri" panose="020F0502020204030204" pitchFamily="34" charset="0"/>
              </a:rPr>
              <a:t>000 euro – </a:t>
            </a:r>
            <a:r>
              <a:rPr lang="pl-PL" dirty="0" smtClean="0">
                <a:latin typeface="Calibri" panose="020F0502020204030204" pitchFamily="34" charset="0"/>
              </a:rPr>
              <a:t>952 886 </a:t>
            </a:r>
            <a:r>
              <a:rPr lang="pl-PL" dirty="0">
                <a:latin typeface="Calibri" panose="020F0502020204030204" pitchFamily="34" charset="0"/>
              </a:rPr>
              <a:t>zł netto – próg podwyższony (m.in. </a:t>
            </a:r>
            <a:r>
              <a:rPr lang="pl-PL" dirty="0" err="1">
                <a:latin typeface="Calibri" panose="020F0502020204030204" pitchFamily="34" charset="0"/>
              </a:rPr>
              <a:t>jst</a:t>
            </a:r>
            <a:r>
              <a:rPr lang="pl-PL" dirty="0">
                <a:latin typeface="Calibri" panose="020F0502020204030204" pitchFamily="34" charset="0"/>
              </a:rPr>
              <a:t> i </a:t>
            </a:r>
            <a:r>
              <a:rPr lang="pl-PL" dirty="0" smtClean="0">
                <a:latin typeface="Calibri" panose="020F0502020204030204" pitchFamily="34" charset="0"/>
              </a:rPr>
              <a:t>jednostki </a:t>
            </a:r>
            <a:r>
              <a:rPr lang="pl-PL" dirty="0">
                <a:latin typeface="Calibri" panose="020F0502020204030204" pitchFamily="34" charset="0"/>
              </a:rPr>
              <a:t>spoza sektora finansów publicznych);</a:t>
            </a:r>
          </a:p>
          <a:p>
            <a:pPr>
              <a:buFont typeface="Arial" panose="020B0604020202020204" pitchFamily="34" charset="0"/>
              <a:buChar char="•"/>
              <a:defRPr/>
            </a:pPr>
            <a:r>
              <a:rPr lang="pl-PL" dirty="0" smtClean="0">
                <a:latin typeface="Calibri" panose="020F0502020204030204" pitchFamily="34" charset="0"/>
              </a:rPr>
              <a:t>443 </a:t>
            </a:r>
            <a:r>
              <a:rPr lang="pl-PL" dirty="0">
                <a:latin typeface="Calibri" panose="020F0502020204030204" pitchFamily="34" charset="0"/>
              </a:rPr>
              <a:t>000 euro – 1 </a:t>
            </a:r>
            <a:r>
              <a:rPr lang="pl-PL" dirty="0" smtClean="0">
                <a:latin typeface="Calibri" panose="020F0502020204030204" pitchFamily="34" charset="0"/>
              </a:rPr>
              <a:t>910 083 </a:t>
            </a:r>
            <a:r>
              <a:rPr lang="pl-PL" dirty="0">
                <a:latin typeface="Calibri" panose="020F0502020204030204" pitchFamily="34" charset="0"/>
              </a:rPr>
              <a:t>zł netto – zamówienia sektorowe oraz w dziedzinach obronności i bezpieczeństwa.</a:t>
            </a:r>
          </a:p>
          <a:p>
            <a:pPr marL="0" indent="0">
              <a:buFontTx/>
              <a:buNone/>
              <a:defRPr/>
            </a:pPr>
            <a:r>
              <a:rPr lang="pl-PL" b="1" dirty="0">
                <a:latin typeface="Calibri" panose="020F0502020204030204" pitchFamily="34" charset="0"/>
              </a:rPr>
              <a:t>Usługi społeczne:</a:t>
            </a:r>
          </a:p>
          <a:p>
            <a:pPr>
              <a:buFont typeface="Arial" panose="020B0604020202020204" pitchFamily="34" charset="0"/>
              <a:buChar char="•"/>
              <a:defRPr/>
            </a:pPr>
            <a:r>
              <a:rPr lang="pl-PL" dirty="0">
                <a:latin typeface="Calibri" panose="020F0502020204030204" pitchFamily="34" charset="0"/>
              </a:rPr>
              <a:t>750 000 euro – w przypadku zamówień innych niż zamówienia sektorowe lub zamówienia w dziedzinach obronności i bezpieczeństwa;</a:t>
            </a:r>
          </a:p>
          <a:p>
            <a:pPr>
              <a:buFont typeface="Arial" panose="020B0604020202020204" pitchFamily="34" charset="0"/>
              <a:buChar char="•"/>
              <a:defRPr/>
            </a:pPr>
            <a:r>
              <a:rPr lang="pl-PL" dirty="0">
                <a:latin typeface="Calibri" panose="020F0502020204030204" pitchFamily="34" charset="0"/>
              </a:rPr>
              <a:t>1 000 000 euro – w przypadku zamówień sektorowych.</a:t>
            </a:r>
          </a:p>
          <a:p>
            <a:pPr marL="0" indent="0">
              <a:buFontTx/>
              <a:buNone/>
              <a:defRPr/>
            </a:pPr>
            <a:r>
              <a:rPr lang="pl-PL" dirty="0" smtClean="0">
                <a:latin typeface="Calibri" panose="020F0502020204030204" pitchFamily="34" charset="0"/>
              </a:rPr>
              <a:t>Średni </a:t>
            </a:r>
            <a:r>
              <a:rPr lang="pl-PL" dirty="0">
                <a:latin typeface="Calibri" panose="020F0502020204030204" pitchFamily="34" charset="0"/>
              </a:rPr>
              <a:t>kurs złotego, stanowiący przelicznik z euro na złote na potrzeby zamówień publicznych, wynosi </a:t>
            </a:r>
            <a:r>
              <a:rPr lang="pl-PL" b="1" dirty="0" smtClean="0">
                <a:latin typeface="Calibri" panose="020F0502020204030204" pitchFamily="34" charset="0"/>
              </a:rPr>
              <a:t>4,3117 </a:t>
            </a:r>
            <a:r>
              <a:rPr lang="pl-PL" b="1" dirty="0">
                <a:latin typeface="Calibri" panose="020F0502020204030204" pitchFamily="34" charset="0"/>
              </a:rPr>
              <a:t>zł</a:t>
            </a:r>
            <a:r>
              <a:rPr lang="pl-PL" dirty="0">
                <a:latin typeface="Calibri" panose="020F0502020204030204" pitchFamily="34" charset="0"/>
              </a:rPr>
              <a:t>.</a:t>
            </a:r>
          </a:p>
          <a:p>
            <a:pPr marL="0" indent="0">
              <a:buFontTx/>
              <a:buNone/>
              <a:defRPr/>
            </a:pPr>
            <a:endParaRPr lang="pl-PL" dirty="0"/>
          </a:p>
        </p:txBody>
      </p:sp>
    </p:spTree>
    <p:extLst>
      <p:ext uri="{BB962C8B-B14F-4D97-AF65-F5344CB8AC3E}">
        <p14:creationId xmlns:p14="http://schemas.microsoft.com/office/powerpoint/2010/main" val="3214211407"/>
      </p:ext>
    </p:extLst>
  </p:cSld>
  <p:clrMapOvr>
    <a:masterClrMapping/>
  </p:clrMapOvr>
  <p:transition spd="med">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ytuł 1"/>
          <p:cNvSpPr>
            <a:spLocks noGrp="1"/>
          </p:cNvSpPr>
          <p:nvPr>
            <p:ph type="title"/>
          </p:nvPr>
        </p:nvSpPr>
        <p:spPr>
          <a:xfrm>
            <a:off x="457200" y="981075"/>
            <a:ext cx="8229600" cy="647700"/>
          </a:xfrm>
        </p:spPr>
        <p:txBody>
          <a:bodyPr>
            <a:normAutofit fontScale="90000"/>
          </a:bodyPr>
          <a:lstStyle/>
          <a:p>
            <a:r>
              <a:rPr lang="pl-PL" altLang="pl-PL" sz="2400" dirty="0" smtClean="0">
                <a:latin typeface="Calibri" panose="020F0502020204030204" pitchFamily="34" charset="0"/>
              </a:rPr>
              <a:t>Opinia UZP (archiwalna) w </a:t>
            </a:r>
            <a:r>
              <a:rPr lang="pl-PL" altLang="pl-PL" sz="2400" dirty="0" err="1" smtClean="0">
                <a:latin typeface="Calibri" panose="020F0502020204030204" pitchFamily="34" charset="0"/>
              </a:rPr>
              <a:t>spr</a:t>
            </a:r>
            <a:r>
              <a:rPr lang="pl-PL" altLang="pl-PL" sz="2400" dirty="0" smtClean="0">
                <a:latin typeface="Calibri" panose="020F0502020204030204" pitchFamily="34" charset="0"/>
              </a:rPr>
              <a:t>. finansowania zamówień w rozumieniu art. 3 ust. 1 pkt 5 ustawy </a:t>
            </a:r>
            <a:r>
              <a:rPr lang="pl-PL" altLang="pl-PL" sz="2400" dirty="0" err="1" smtClean="0">
                <a:latin typeface="Calibri" panose="020F0502020204030204" pitchFamily="34" charset="0"/>
              </a:rPr>
              <a:t>Pzp</a:t>
            </a:r>
            <a:endParaRPr lang="pl-PL" altLang="pl-PL" sz="2400" dirty="0" smtClean="0">
              <a:latin typeface="Calibri" panose="020F0502020204030204" pitchFamily="34" charset="0"/>
            </a:endParaRPr>
          </a:p>
        </p:txBody>
      </p:sp>
      <p:sp>
        <p:nvSpPr>
          <p:cNvPr id="17411" name="Symbol zastępczy zawartości 2"/>
          <p:cNvSpPr>
            <a:spLocks noGrp="1"/>
          </p:cNvSpPr>
          <p:nvPr>
            <p:ph idx="1"/>
          </p:nvPr>
        </p:nvSpPr>
        <p:spPr>
          <a:xfrm>
            <a:off x="179388" y="1844823"/>
            <a:ext cx="8856662" cy="4281339"/>
          </a:xfrm>
        </p:spPr>
        <p:txBody>
          <a:bodyPr>
            <a:normAutofit fontScale="92500" lnSpcReduction="10000"/>
          </a:bodyPr>
          <a:lstStyle/>
          <a:p>
            <a:pPr marL="0" indent="0" algn="just">
              <a:buFontTx/>
              <a:buNone/>
            </a:pPr>
            <a:r>
              <a:rPr lang="pl-PL" altLang="pl-PL" dirty="0" smtClean="0">
                <a:latin typeface="Calibri" panose="020F0502020204030204" pitchFamily="34" charset="0"/>
              </a:rPr>
              <a:t>Art. 3 ust. 1 pkt 5 ustawy </a:t>
            </a:r>
            <a:r>
              <a:rPr lang="pl-PL" altLang="pl-PL" dirty="0" err="1" smtClean="0">
                <a:latin typeface="Calibri" panose="020F0502020204030204" pitchFamily="34" charset="0"/>
              </a:rPr>
              <a:t>Pzp</a:t>
            </a:r>
            <a:r>
              <a:rPr lang="pl-PL" altLang="pl-PL" dirty="0" smtClean="0">
                <a:latin typeface="Calibri" panose="020F0502020204030204" pitchFamily="34" charset="0"/>
              </a:rPr>
              <a:t> znajduje zastosowanie do przypadków, w których dane zamówienie jest finansowane ze środków publicznych lub przez podmioty, o których mowa w art. 3 ust. 1 pkt 1-3a ustawy PZP, na podstawie dotacji lub innych bezzwrotnych form wsparcia finansowego, które przeznaczone są bezpośrednio na pokrycie kosztów danego zamówienia. Przepis ten nie dotyczy natomiast przypadków udzielania pożyczek ze środków publicznych lub przez podmioty, o których mowa w art. 3 ust. 1 pkt 1-3a ustawy PZP. W przypadku zatem, gdy dane zamówienie jest realizowane w części z wykorzystaniem środków pochodzących z dotacji i w części z wykorzystaniem środków pochodzących z pożyczki, wówczas przy ustalaniu obowiązku stosowania ustawy PZP uwzględnia się jedynie środki pochodzące z dotacji. Przy czym dla powyższego stwierdzenia bez znaczenia prawnego pozostaje ustalenie, czy dotacja i pożyczka pochodzi od tego samego podmiotu publicznego (donatora), czy też od różnych podmiotów. W obydwu bowiem przypadkach przy ustalaniu wartości części zamówienia, która jest subsydiowana ze środków publicznych, uwzględnia się jedynie środki pieniężne przekazane beneficjentowi w formie dotacji.</a:t>
            </a:r>
          </a:p>
        </p:txBody>
      </p:sp>
    </p:spTree>
    <p:extLst>
      <p:ext uri="{BB962C8B-B14F-4D97-AF65-F5344CB8AC3E}">
        <p14:creationId xmlns:p14="http://schemas.microsoft.com/office/powerpoint/2010/main" val="2525956386"/>
      </p:ext>
    </p:extLst>
  </p:cSld>
  <p:clrMapOvr>
    <a:masterClrMapping/>
  </p:clrMapOvr>
  <p:transition spd="med">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1538" y="836712"/>
            <a:ext cx="7615262" cy="1143000"/>
          </a:xfrm>
        </p:spPr>
        <p:txBody>
          <a:bodyPr>
            <a:normAutofit/>
          </a:bodyPr>
          <a:lstStyle/>
          <a:p>
            <a:pPr algn="ctr"/>
            <a:r>
              <a:rPr lang="pl-PL" sz="2400" dirty="0" smtClean="0"/>
              <a:t>Uprawnienie podmiotów przyznających środki finansowe na dofinansowanie projektu wynikające z art</a:t>
            </a:r>
            <a:r>
              <a:rPr lang="pl-PL" sz="2400" dirty="0"/>
              <a:t>. 3 ust. </a:t>
            </a:r>
            <a:r>
              <a:rPr lang="pl-PL" sz="2400" dirty="0" smtClean="0"/>
              <a:t>3 </a:t>
            </a:r>
            <a:endParaRPr lang="pl-PL" sz="2400" dirty="0"/>
          </a:p>
        </p:txBody>
      </p:sp>
      <p:sp>
        <p:nvSpPr>
          <p:cNvPr id="3" name="Symbol zastępczy zawartości 2"/>
          <p:cNvSpPr>
            <a:spLocks noGrp="1"/>
          </p:cNvSpPr>
          <p:nvPr>
            <p:ph idx="1"/>
          </p:nvPr>
        </p:nvSpPr>
        <p:spPr>
          <a:xfrm>
            <a:off x="971600" y="2060848"/>
            <a:ext cx="7615262" cy="2448273"/>
          </a:xfrm>
        </p:spPr>
        <p:txBody>
          <a:bodyPr/>
          <a:lstStyle/>
          <a:p>
            <a:endParaRPr lang="pl-PL" dirty="0" smtClean="0"/>
          </a:p>
          <a:p>
            <a:endParaRPr lang="pl-PL" dirty="0" smtClean="0"/>
          </a:p>
          <a:p>
            <a:r>
              <a:rPr lang="pl-PL" dirty="0" smtClean="0"/>
              <a:t>3.	Podmioty</a:t>
            </a:r>
            <a:r>
              <a:rPr lang="pl-PL" dirty="0"/>
              <a:t>, o których mowa w ust. 1, przyznając środki finansowe na dofinansowanie projektu, mogą uzależnić ich przyznanie od zastosowania przy ich wydatkowaniu zasad równego traktowania, uczciwej konkurencji i przejrzystości </a:t>
            </a:r>
          </a:p>
          <a:p>
            <a:endParaRPr lang="pl-PL" dirty="0"/>
          </a:p>
        </p:txBody>
      </p:sp>
    </p:spTree>
    <p:extLst>
      <p:ext uri="{BB962C8B-B14F-4D97-AF65-F5344CB8AC3E}">
        <p14:creationId xmlns:p14="http://schemas.microsoft.com/office/powerpoint/2010/main" val="1914995525"/>
      </p:ext>
    </p:extLst>
  </p:cSld>
  <p:clrMapOvr>
    <a:masterClrMapping/>
  </p:clrMapOvr>
  <p:transition spd="med">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71538" y="357174"/>
            <a:ext cx="7615262" cy="839578"/>
          </a:xfrm>
        </p:spPr>
        <p:txBody>
          <a:bodyPr>
            <a:normAutofit/>
          </a:bodyPr>
          <a:lstStyle/>
          <a:p>
            <a:r>
              <a:rPr lang="pl-PL" sz="2400" dirty="0" smtClean="0"/>
              <a:t>Zasada równego traktowania</a:t>
            </a:r>
            <a:endParaRPr lang="pl-PL" sz="2400" dirty="0"/>
          </a:p>
        </p:txBody>
      </p:sp>
      <p:sp>
        <p:nvSpPr>
          <p:cNvPr id="3" name="Symbol zastępczy zawartości 2"/>
          <p:cNvSpPr>
            <a:spLocks noGrp="1"/>
          </p:cNvSpPr>
          <p:nvPr>
            <p:ph idx="1"/>
          </p:nvPr>
        </p:nvSpPr>
        <p:spPr>
          <a:xfrm>
            <a:off x="179512" y="1196752"/>
            <a:ext cx="8964488" cy="5040560"/>
          </a:xfrm>
        </p:spPr>
        <p:txBody>
          <a:bodyPr>
            <a:noAutofit/>
          </a:bodyPr>
          <a:lstStyle/>
          <a:p>
            <a:pPr marL="457200" indent="-457200">
              <a:buFont typeface="+mj-lt"/>
              <a:buAutoNum type="arabicPeriod"/>
            </a:pPr>
            <a:r>
              <a:rPr lang="pl-PL" dirty="0" smtClean="0"/>
              <a:t>Polega na </a:t>
            </a:r>
            <a:r>
              <a:rPr lang="pl-PL" dirty="0"/>
              <a:t>stosowaniu wobec wszystkich wykonawców jednej miary, czyli stawianiu takich samych wymagań, takiej samej weryfikacji ich spełniania oraz konsekwencji w ich </a:t>
            </a:r>
            <a:r>
              <a:rPr lang="pl-PL" dirty="0" smtClean="0"/>
              <a:t>egzekwowaniu.</a:t>
            </a:r>
          </a:p>
          <a:p>
            <a:pPr marL="457200" indent="-457200">
              <a:buFont typeface="+mj-lt"/>
              <a:buAutoNum type="arabicPeriod"/>
            </a:pPr>
            <a:r>
              <a:rPr lang="pl-PL" dirty="0"/>
              <a:t>Zamawiający nie może zastosować wymagań, które będą preferować określonego wykonawcę, np. poprzez postawienie warunku posiadania doświadczenia w realizacji zamówień na rzecz konkretnego zamawiającego </a:t>
            </a:r>
            <a:r>
              <a:rPr lang="pl-PL" dirty="0" smtClean="0"/>
              <a:t>lub </a:t>
            </a:r>
            <a:r>
              <a:rPr lang="pl-PL" dirty="0"/>
              <a:t>finansowanych z konkretnego </a:t>
            </a:r>
            <a:r>
              <a:rPr lang="pl-PL" dirty="0" smtClean="0"/>
              <a:t>źródła.</a:t>
            </a:r>
            <a:endParaRPr lang="pl-PL" dirty="0"/>
          </a:p>
          <a:p>
            <a:pPr marL="457200" indent="-457200">
              <a:buFont typeface="+mj-lt"/>
              <a:buAutoNum type="arabicPeriod"/>
            </a:pPr>
            <a:r>
              <a:rPr lang="pl-PL" dirty="0" smtClean="0"/>
              <a:t>Zasada </a:t>
            </a:r>
            <a:r>
              <a:rPr lang="pl-PL" dirty="0"/>
              <a:t>ta obowiązuje zarówno na etapie stawiania warunków udziału w postępowaniu, jak również podczas oceny złożonych ofert czy wyboru oferty </a:t>
            </a:r>
            <a:r>
              <a:rPr lang="pl-PL" dirty="0" smtClean="0"/>
              <a:t>najkorzystniejszej.</a:t>
            </a:r>
            <a:endParaRPr lang="pl-PL" dirty="0"/>
          </a:p>
          <a:p>
            <a:pPr marL="457200" indent="-457200">
              <a:buFont typeface="+mj-lt"/>
              <a:buAutoNum type="arabicPeriod"/>
            </a:pPr>
            <a:r>
              <a:rPr lang="pl-PL" dirty="0" smtClean="0"/>
              <a:t>Zakazuje się dyskryminowania </a:t>
            </a:r>
            <a:r>
              <a:rPr lang="pl-PL" dirty="0"/>
              <a:t>poszczególnych wykonawców ze względu na ich status prawny - wyrok Sądu Najwyższego z 13 grudnia 1999 r</a:t>
            </a:r>
            <a:r>
              <a:rPr lang="pl-PL" dirty="0" smtClean="0"/>
              <a:t>.: </a:t>
            </a:r>
            <a:r>
              <a:rPr lang="pl-PL" i="1" dirty="0"/>
              <a:t>z reguł równości i uczciwej konkurencji wynika, że o zamówienie publiczne zasadniczo może ubiegać się każdy, nawet osoba nieprowadząca zawodowej działalności gospodarczej, jeżeli tylko spełnia ustawowe lub indywidualnie wyznaczone przez zamawiającego </a:t>
            </a:r>
            <a:r>
              <a:rPr lang="pl-PL" i="1" dirty="0" smtClean="0"/>
              <a:t>warunki</a:t>
            </a:r>
            <a:r>
              <a:rPr lang="pl-PL" dirty="0"/>
              <a:t>.</a:t>
            </a:r>
          </a:p>
        </p:txBody>
      </p:sp>
    </p:spTree>
    <p:extLst>
      <p:ext uri="{BB962C8B-B14F-4D97-AF65-F5344CB8AC3E}">
        <p14:creationId xmlns:p14="http://schemas.microsoft.com/office/powerpoint/2010/main" val="2531208833"/>
      </p:ext>
    </p:extLst>
  </p:cSld>
  <p:clrMapOvr>
    <a:masterClrMapping/>
  </p:clrMapOvr>
  <p:transition spd="med">
    <p:fade thruBlk="1"/>
  </p:transition>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3536</TotalTime>
  <Words>2175</Words>
  <Application>Microsoft Office PowerPoint</Application>
  <PresentationFormat>Pokaz na ekranie (4:3)</PresentationFormat>
  <Paragraphs>125</Paragraphs>
  <Slides>23</Slides>
  <Notes>1</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23</vt:i4>
      </vt:variant>
    </vt:vector>
  </HeadingPairs>
  <TitlesOfParts>
    <vt:vector size="27" baseType="lpstr">
      <vt:lpstr>Arial</vt:lpstr>
      <vt:lpstr>Calibri</vt:lpstr>
      <vt:lpstr>Courier New</vt:lpstr>
      <vt:lpstr>Motyw pakietu Office</vt:lpstr>
      <vt:lpstr>Prezentacja programu PowerPoint</vt:lpstr>
      <vt:lpstr>Wymagania dot. realizacji przedsięwzięcia w obszarze zawierania umów wskazane w umowie o dofinansowanie</vt:lpstr>
      <vt:lpstr>Podmioty zobowiązane do stosowania ustawy Pzp - art. 3 ust. 1</vt:lpstr>
      <vt:lpstr>Podmioty zobowiązane do stosowania ustawy Pzp - art. 3 ust. 1 (c.d.)</vt:lpstr>
      <vt:lpstr>Podmioty zobowiązane do stosowania ustawy Pzp - art. 3 ust. 1 pkt. 5</vt:lpstr>
      <vt:lpstr>Progi „unijne” i kurs euro</vt:lpstr>
      <vt:lpstr>Opinia UZP (archiwalna) w spr. finansowania zamówień w rozumieniu art. 3 ust. 1 pkt 5 ustawy Pzp</vt:lpstr>
      <vt:lpstr>Uprawnienie podmiotów przyznających środki finansowe na dofinansowanie projektu wynikające z art. 3 ust. 3 </vt:lpstr>
      <vt:lpstr>Zasada równego traktowania</vt:lpstr>
      <vt:lpstr>Zasada równego traktowania (c.d.)</vt:lpstr>
      <vt:lpstr>Zasada uczciwej konkurencji</vt:lpstr>
      <vt:lpstr>Zasada uczciwej konkurencji (c.d.)</vt:lpstr>
      <vt:lpstr>Zasada przejrzystości </vt:lpstr>
      <vt:lpstr>Oświadczenie o transparentności wydatkowania środków  - pkt. 5.1. Generatora wniosków o dofinansowanie</vt:lpstr>
      <vt:lpstr>Oświadczenie o transparentności wydatkowania środków  - pkt. 5.1. Generatora wniosków o dofinansowanie (c.d.)</vt:lpstr>
      <vt:lpstr>Oświadczenie o transparentności wydatkowania środków  - pkt. 5.1. Generatora wniosków o dofinansowanie (c.d.)</vt:lpstr>
      <vt:lpstr>Przykładowe postanowienia dot. konfliktu interesów</vt:lpstr>
      <vt:lpstr>Przykładowe postanowienia dot. konfliktu interesów (c.d.)</vt:lpstr>
      <vt:lpstr>Przykładowe przesłanki do dokonania zlecenia bez konieczności zachowania procedury konkurencyjnej</vt:lpstr>
      <vt:lpstr>Przykładowe przesłanki do dokonania zlecenia bez konieczności zachowania procedury konkurencyjnej (c.d.)</vt:lpstr>
      <vt:lpstr>Przykładowe przesłanki do dokonania zlecenia bez konieczności zachowania procedury konkurencyjnej (c.d.)</vt:lpstr>
      <vt:lpstr>Sugestie co do sposobu postępowania przy zawieraniu umów i realizacji inwestycji </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mpietras</dc:creator>
  <cp:lastModifiedBy>Makuch Piotr</cp:lastModifiedBy>
  <cp:revision>397</cp:revision>
  <cp:lastPrinted>2018-12-03T12:30:24Z</cp:lastPrinted>
  <dcterms:created xsi:type="dcterms:W3CDTF">2014-08-06T13:18:13Z</dcterms:created>
  <dcterms:modified xsi:type="dcterms:W3CDTF">2019-06-14T04:23:58Z</dcterms:modified>
</cp:coreProperties>
</file>